
<file path=[Content_Types].xml><?xml version="1.0" encoding="utf-8"?>
<Types xmlns="http://schemas.openxmlformats.org/package/2006/content-types">
  <Default Extension="bin" ContentType="application/vnd.ms-office.activeX"/>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activeX/activeX1.xml" ContentType="application/vnd.ms-office.activeX+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38" r:id="rId1"/>
  </p:sldMasterIdLst>
  <p:notesMasterIdLst>
    <p:notesMasterId r:id="rId51"/>
  </p:notesMasterIdLst>
  <p:handoutMasterIdLst>
    <p:handoutMasterId r:id="rId52"/>
  </p:handoutMasterIdLst>
  <p:sldIdLst>
    <p:sldId id="342" r:id="rId2"/>
    <p:sldId id="449" r:id="rId3"/>
    <p:sldId id="444" r:id="rId4"/>
    <p:sldId id="426" r:id="rId5"/>
    <p:sldId id="427" r:id="rId6"/>
    <p:sldId id="443" r:id="rId7"/>
    <p:sldId id="396" r:id="rId8"/>
    <p:sldId id="344" r:id="rId9"/>
    <p:sldId id="394" r:id="rId10"/>
    <p:sldId id="395" r:id="rId11"/>
    <p:sldId id="442" r:id="rId12"/>
    <p:sldId id="447" r:id="rId13"/>
    <p:sldId id="385" r:id="rId14"/>
    <p:sldId id="428" r:id="rId15"/>
    <p:sldId id="384" r:id="rId16"/>
    <p:sldId id="425" r:id="rId17"/>
    <p:sldId id="429" r:id="rId18"/>
    <p:sldId id="430" r:id="rId19"/>
    <p:sldId id="445" r:id="rId20"/>
    <p:sldId id="387" r:id="rId21"/>
    <p:sldId id="432" r:id="rId22"/>
    <p:sldId id="433" r:id="rId23"/>
    <p:sldId id="435" r:id="rId24"/>
    <p:sldId id="392" r:id="rId25"/>
    <p:sldId id="448" r:id="rId26"/>
    <p:sldId id="431" r:id="rId27"/>
    <p:sldId id="423" r:id="rId28"/>
    <p:sldId id="339" r:id="rId29"/>
    <p:sldId id="450" r:id="rId30"/>
    <p:sldId id="366" r:id="rId31"/>
    <p:sldId id="405" r:id="rId32"/>
    <p:sldId id="406" r:id="rId33"/>
    <p:sldId id="410" r:id="rId34"/>
    <p:sldId id="408" r:id="rId35"/>
    <p:sldId id="409" r:id="rId36"/>
    <p:sldId id="411" r:id="rId37"/>
    <p:sldId id="412" r:id="rId38"/>
    <p:sldId id="424" r:id="rId39"/>
    <p:sldId id="413" r:id="rId40"/>
    <p:sldId id="414" r:id="rId41"/>
    <p:sldId id="415" r:id="rId42"/>
    <p:sldId id="416" r:id="rId43"/>
    <p:sldId id="417" r:id="rId44"/>
    <p:sldId id="418" r:id="rId45"/>
    <p:sldId id="419" r:id="rId46"/>
    <p:sldId id="420" r:id="rId47"/>
    <p:sldId id="421" r:id="rId48"/>
    <p:sldId id="422" r:id="rId49"/>
    <p:sldId id="383" r:id="rId50"/>
  </p:sldIdLst>
  <p:sldSz cx="9144000" cy="6858000" type="screen4x3"/>
  <p:notesSz cx="6858000" cy="92964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2525D"/>
    <a:srgbClr val="A8C6D0"/>
    <a:srgbClr val="4C7C8B"/>
    <a:srgbClr val="0DBB9E"/>
    <a:srgbClr val="92D050"/>
    <a:srgbClr val="EDF1D7"/>
    <a:srgbClr val="FFFF66"/>
    <a:srgbClr val="D56DC1"/>
    <a:srgbClr val="D1DAF7"/>
    <a:srgbClr val="A3AA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542" autoAdjust="0"/>
    <p:restoredTop sz="94790" autoAdjust="0"/>
  </p:normalViewPr>
  <p:slideViewPr>
    <p:cSldViewPr>
      <p:cViewPr>
        <p:scale>
          <a:sx n="76" d="100"/>
          <a:sy n="76" d="100"/>
        </p:scale>
        <p:origin x="-990" y="-6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0" d="100"/>
        <a:sy n="70" d="100"/>
      </p:scale>
      <p:origin x="0" y="3894"/>
    </p:cViewPr>
  </p:sorterViewPr>
  <p:notesViewPr>
    <p:cSldViewPr>
      <p:cViewPr varScale="1">
        <p:scale>
          <a:sx n="57" d="100"/>
          <a:sy n="57" d="100"/>
        </p:scale>
        <p:origin x="-1848" y="-84"/>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766" tIns="45884" rIns="91766" bIns="45884" numCol="1" anchor="t" anchorCtr="0" compatLnSpc="1">
            <a:prstTxWarp prst="textNoShape">
              <a:avLst/>
            </a:prstTxWarp>
          </a:bodyPr>
          <a:lstStyle>
            <a:lvl1pPr defTabSz="917575">
              <a:defRPr sz="1200">
                <a:latin typeface="Times New Roman" pitchFamily="18" charset="0"/>
              </a:defRPr>
            </a:lvl1pPr>
          </a:lstStyle>
          <a:p>
            <a:endParaRPr lang="en-US"/>
          </a:p>
        </p:txBody>
      </p:sp>
      <p:sp>
        <p:nvSpPr>
          <p:cNvPr id="38915" name="Rectangle 3"/>
          <p:cNvSpPr>
            <a:spLocks noGrp="1" noChangeArrowheads="1"/>
          </p:cNvSpPr>
          <p:nvPr>
            <p:ph type="dt" sz="quarter" idx="1"/>
          </p:nvPr>
        </p:nvSpPr>
        <p:spPr bwMode="auto">
          <a:xfrm>
            <a:off x="3886200" y="0"/>
            <a:ext cx="2971800" cy="465138"/>
          </a:xfrm>
          <a:prstGeom prst="rect">
            <a:avLst/>
          </a:prstGeom>
          <a:noFill/>
          <a:ln w="9525">
            <a:noFill/>
            <a:miter lim="800000"/>
            <a:headEnd/>
            <a:tailEnd/>
          </a:ln>
          <a:effectLst/>
        </p:spPr>
        <p:txBody>
          <a:bodyPr vert="horz" wrap="square" lIns="91766" tIns="45884" rIns="91766" bIns="45884" numCol="1" anchor="t" anchorCtr="0" compatLnSpc="1">
            <a:prstTxWarp prst="textNoShape">
              <a:avLst/>
            </a:prstTxWarp>
          </a:bodyPr>
          <a:lstStyle>
            <a:lvl1pPr algn="r" defTabSz="917575">
              <a:defRPr sz="1200">
                <a:latin typeface="Times New Roman" pitchFamily="18" charset="0"/>
              </a:defRPr>
            </a:lvl1pPr>
          </a:lstStyle>
          <a:p>
            <a:endParaRPr lang="en-US"/>
          </a:p>
        </p:txBody>
      </p:sp>
      <p:sp>
        <p:nvSpPr>
          <p:cNvPr id="38916" name="Rectangle 4"/>
          <p:cNvSpPr>
            <a:spLocks noGrp="1" noChangeArrowheads="1"/>
          </p:cNvSpPr>
          <p:nvPr>
            <p:ph type="ftr" sz="quarter" idx="2"/>
          </p:nvPr>
        </p:nvSpPr>
        <p:spPr bwMode="auto">
          <a:xfrm>
            <a:off x="0" y="8831263"/>
            <a:ext cx="2971800" cy="465137"/>
          </a:xfrm>
          <a:prstGeom prst="rect">
            <a:avLst/>
          </a:prstGeom>
          <a:noFill/>
          <a:ln w="9525">
            <a:noFill/>
            <a:miter lim="800000"/>
            <a:headEnd/>
            <a:tailEnd/>
          </a:ln>
          <a:effectLst/>
        </p:spPr>
        <p:txBody>
          <a:bodyPr vert="horz" wrap="square" lIns="91766" tIns="45884" rIns="91766" bIns="45884" numCol="1" anchor="b" anchorCtr="0" compatLnSpc="1">
            <a:prstTxWarp prst="textNoShape">
              <a:avLst/>
            </a:prstTxWarp>
          </a:bodyPr>
          <a:lstStyle>
            <a:lvl1pPr defTabSz="917575">
              <a:defRPr sz="1200">
                <a:latin typeface="Times New Roman" pitchFamily="18" charset="0"/>
              </a:defRPr>
            </a:lvl1pPr>
          </a:lstStyle>
          <a:p>
            <a:endParaRPr lang="en-US"/>
          </a:p>
        </p:txBody>
      </p:sp>
      <p:sp>
        <p:nvSpPr>
          <p:cNvPr id="38917" name="Rectangle 5"/>
          <p:cNvSpPr>
            <a:spLocks noGrp="1" noChangeArrowheads="1"/>
          </p:cNvSpPr>
          <p:nvPr>
            <p:ph type="sldNum" sz="quarter" idx="3"/>
          </p:nvPr>
        </p:nvSpPr>
        <p:spPr bwMode="auto">
          <a:xfrm>
            <a:off x="3886200" y="8831263"/>
            <a:ext cx="2971800" cy="465137"/>
          </a:xfrm>
          <a:prstGeom prst="rect">
            <a:avLst/>
          </a:prstGeom>
          <a:noFill/>
          <a:ln w="9525">
            <a:noFill/>
            <a:miter lim="800000"/>
            <a:headEnd/>
            <a:tailEnd/>
          </a:ln>
          <a:effectLst/>
        </p:spPr>
        <p:txBody>
          <a:bodyPr vert="horz" wrap="square" lIns="91766" tIns="45884" rIns="91766" bIns="45884" numCol="1" anchor="b" anchorCtr="0" compatLnSpc="1">
            <a:prstTxWarp prst="textNoShape">
              <a:avLst/>
            </a:prstTxWarp>
          </a:bodyPr>
          <a:lstStyle>
            <a:lvl1pPr algn="r" defTabSz="917575">
              <a:defRPr sz="1200">
                <a:latin typeface="Times New Roman" pitchFamily="18" charset="0"/>
              </a:defRPr>
            </a:lvl1pPr>
          </a:lstStyle>
          <a:p>
            <a:fld id="{3126090B-B302-4377-A5D0-CFFDAFD84737}" type="slidenum">
              <a:rPr lang="en-US"/>
              <a:pPr/>
              <a:t>‹#›</a:t>
            </a:fld>
            <a:endParaRPr lang="en-US"/>
          </a:p>
        </p:txBody>
      </p:sp>
    </p:spTree>
    <p:extLst>
      <p:ext uri="{BB962C8B-B14F-4D97-AF65-F5344CB8AC3E}">
        <p14:creationId xmlns:p14="http://schemas.microsoft.com/office/powerpoint/2010/main" val="10364871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766" tIns="45884" rIns="91766" bIns="45884" numCol="1" anchor="t" anchorCtr="0" compatLnSpc="1">
            <a:prstTxWarp prst="textNoShape">
              <a:avLst/>
            </a:prstTxWarp>
          </a:bodyPr>
          <a:lstStyle>
            <a:lvl1pPr defTabSz="917575">
              <a:defRPr sz="1200">
                <a:latin typeface="Times New Roman" pitchFamily="18" charset="0"/>
              </a:defRPr>
            </a:lvl1pPr>
          </a:lstStyle>
          <a:p>
            <a:endParaRPr lang="en-US"/>
          </a:p>
        </p:txBody>
      </p:sp>
      <p:sp>
        <p:nvSpPr>
          <p:cNvPr id="24579" name="Rectangle 3"/>
          <p:cNvSpPr>
            <a:spLocks noGrp="1" noChangeArrowheads="1"/>
          </p:cNvSpPr>
          <p:nvPr>
            <p:ph type="dt" idx="1"/>
          </p:nvPr>
        </p:nvSpPr>
        <p:spPr bwMode="auto">
          <a:xfrm>
            <a:off x="3886200" y="0"/>
            <a:ext cx="2971800" cy="465138"/>
          </a:xfrm>
          <a:prstGeom prst="rect">
            <a:avLst/>
          </a:prstGeom>
          <a:noFill/>
          <a:ln w="9525">
            <a:noFill/>
            <a:miter lim="800000"/>
            <a:headEnd/>
            <a:tailEnd/>
          </a:ln>
          <a:effectLst/>
        </p:spPr>
        <p:txBody>
          <a:bodyPr vert="horz" wrap="square" lIns="91766" tIns="45884" rIns="91766" bIns="45884" numCol="1" anchor="t" anchorCtr="0" compatLnSpc="1">
            <a:prstTxWarp prst="textNoShape">
              <a:avLst/>
            </a:prstTxWarp>
          </a:bodyPr>
          <a:lstStyle>
            <a:lvl1pPr algn="r" defTabSz="917575">
              <a:defRPr sz="1200">
                <a:latin typeface="Times New Roman" pitchFamily="18" charset="0"/>
              </a:defRPr>
            </a:lvl1pPr>
          </a:lstStyle>
          <a:p>
            <a:endParaRPr lang="en-US"/>
          </a:p>
        </p:txBody>
      </p:sp>
      <p:sp>
        <p:nvSpPr>
          <p:cNvPr id="24580" name="Rectangle 4"/>
          <p:cNvSpPr>
            <a:spLocks noGrp="1" noRot="1" noChangeAspect="1" noChangeArrowheads="1" noTextEdit="1"/>
          </p:cNvSpPr>
          <p:nvPr>
            <p:ph type="sldImg" idx="2"/>
          </p:nvPr>
        </p:nvSpPr>
        <p:spPr bwMode="auto">
          <a:xfrm>
            <a:off x="1109663" y="698500"/>
            <a:ext cx="4643437" cy="3484563"/>
          </a:xfrm>
          <a:prstGeom prst="rect">
            <a:avLst/>
          </a:prstGeom>
          <a:noFill/>
          <a:ln w="9525">
            <a:solidFill>
              <a:srgbClr val="000000"/>
            </a:solidFill>
            <a:miter lim="800000"/>
            <a:headEnd/>
            <a:tailEnd/>
          </a:ln>
          <a:effectLst/>
        </p:spPr>
      </p:sp>
      <p:sp>
        <p:nvSpPr>
          <p:cNvPr id="24581" name="Rectangle 5"/>
          <p:cNvSpPr>
            <a:spLocks noGrp="1" noChangeArrowheads="1"/>
          </p:cNvSpPr>
          <p:nvPr>
            <p:ph type="body" sz="quarter" idx="3"/>
          </p:nvPr>
        </p:nvSpPr>
        <p:spPr bwMode="auto">
          <a:xfrm>
            <a:off x="914400" y="4416425"/>
            <a:ext cx="5029200" cy="4181475"/>
          </a:xfrm>
          <a:prstGeom prst="rect">
            <a:avLst/>
          </a:prstGeom>
          <a:noFill/>
          <a:ln w="9525">
            <a:noFill/>
            <a:miter lim="800000"/>
            <a:headEnd/>
            <a:tailEnd/>
          </a:ln>
          <a:effectLst/>
        </p:spPr>
        <p:txBody>
          <a:bodyPr vert="horz" wrap="square" lIns="91766" tIns="45884" rIns="91766" bIns="4588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2" name="Rectangle 6"/>
          <p:cNvSpPr>
            <a:spLocks noGrp="1" noChangeArrowheads="1"/>
          </p:cNvSpPr>
          <p:nvPr>
            <p:ph type="ftr" sz="quarter" idx="4"/>
          </p:nvPr>
        </p:nvSpPr>
        <p:spPr bwMode="auto">
          <a:xfrm>
            <a:off x="0" y="8831263"/>
            <a:ext cx="2971800" cy="465137"/>
          </a:xfrm>
          <a:prstGeom prst="rect">
            <a:avLst/>
          </a:prstGeom>
          <a:noFill/>
          <a:ln w="9525">
            <a:noFill/>
            <a:miter lim="800000"/>
            <a:headEnd/>
            <a:tailEnd/>
          </a:ln>
          <a:effectLst/>
        </p:spPr>
        <p:txBody>
          <a:bodyPr vert="horz" wrap="square" lIns="91766" tIns="45884" rIns="91766" bIns="45884" numCol="1" anchor="b" anchorCtr="0" compatLnSpc="1">
            <a:prstTxWarp prst="textNoShape">
              <a:avLst/>
            </a:prstTxWarp>
          </a:bodyPr>
          <a:lstStyle>
            <a:lvl1pPr defTabSz="917575">
              <a:defRPr sz="1200">
                <a:latin typeface="Times New Roman" pitchFamily="18" charset="0"/>
              </a:defRPr>
            </a:lvl1pPr>
          </a:lstStyle>
          <a:p>
            <a:endParaRPr lang="en-US"/>
          </a:p>
        </p:txBody>
      </p:sp>
      <p:sp>
        <p:nvSpPr>
          <p:cNvPr id="24583" name="Rectangle 7"/>
          <p:cNvSpPr>
            <a:spLocks noGrp="1" noChangeArrowheads="1"/>
          </p:cNvSpPr>
          <p:nvPr>
            <p:ph type="sldNum" sz="quarter" idx="5"/>
          </p:nvPr>
        </p:nvSpPr>
        <p:spPr bwMode="auto">
          <a:xfrm>
            <a:off x="3886200" y="8831263"/>
            <a:ext cx="2971800" cy="465137"/>
          </a:xfrm>
          <a:prstGeom prst="rect">
            <a:avLst/>
          </a:prstGeom>
          <a:noFill/>
          <a:ln w="9525">
            <a:noFill/>
            <a:miter lim="800000"/>
            <a:headEnd/>
            <a:tailEnd/>
          </a:ln>
          <a:effectLst/>
        </p:spPr>
        <p:txBody>
          <a:bodyPr vert="horz" wrap="square" lIns="91766" tIns="45884" rIns="91766" bIns="45884" numCol="1" anchor="b" anchorCtr="0" compatLnSpc="1">
            <a:prstTxWarp prst="textNoShape">
              <a:avLst/>
            </a:prstTxWarp>
          </a:bodyPr>
          <a:lstStyle>
            <a:lvl1pPr algn="r" defTabSz="917575">
              <a:defRPr sz="1200">
                <a:latin typeface="Times New Roman" pitchFamily="18" charset="0"/>
              </a:defRPr>
            </a:lvl1pPr>
          </a:lstStyle>
          <a:p>
            <a:fld id="{22E0DE9E-2807-4D95-B99E-1CE5EFA095E1}" type="slidenum">
              <a:rPr lang="en-US"/>
              <a:pPr/>
              <a:t>‹#›</a:t>
            </a:fld>
            <a:endParaRPr lang="en-US"/>
          </a:p>
        </p:txBody>
      </p:sp>
    </p:spTree>
    <p:extLst>
      <p:ext uri="{BB962C8B-B14F-4D97-AF65-F5344CB8AC3E}">
        <p14:creationId xmlns:p14="http://schemas.microsoft.com/office/powerpoint/2010/main" val="177468271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4A91D2-3567-4CCE-9167-69A3143E2226}" type="slidenum">
              <a:rPr lang="en-US"/>
              <a:pPr/>
              <a:t>1</a:t>
            </a:fld>
            <a:endParaRPr lang="en-US"/>
          </a:p>
        </p:txBody>
      </p:sp>
      <p:sp>
        <p:nvSpPr>
          <p:cNvPr id="186370" name="Rectangle 2"/>
          <p:cNvSpPr>
            <a:spLocks noGrp="1" noRot="1" noChangeAspect="1" noChangeArrowheads="1" noTextEdit="1"/>
          </p:cNvSpPr>
          <p:nvPr>
            <p:ph type="sldImg"/>
          </p:nvPr>
        </p:nvSpPr>
        <p:spPr>
          <a:xfrm>
            <a:off x="1106488" y="696913"/>
            <a:ext cx="4648200" cy="3486150"/>
          </a:xfrm>
          <a:ln/>
        </p:spPr>
      </p:sp>
      <p:sp>
        <p:nvSpPr>
          <p:cNvPr id="186371" name="Rectangle 3"/>
          <p:cNvSpPr>
            <a:spLocks noGrp="1" noChangeArrowheads="1"/>
          </p:cNvSpPr>
          <p:nvPr>
            <p:ph type="body" idx="1"/>
          </p:nvPr>
        </p:nvSpPr>
        <p:spPr>
          <a:xfrm>
            <a:off x="685800" y="4418013"/>
            <a:ext cx="5486400" cy="4181475"/>
          </a:xfrm>
        </p:spPr>
        <p:txBody>
          <a:bodyPr/>
          <a:lstStyle/>
          <a:p>
            <a:pPr marL="228600" indent="-228600"/>
            <a:r>
              <a:rPr lang="en-US" b="1"/>
              <a:t>Presenters will make the following points before the presentation:</a:t>
            </a:r>
          </a:p>
          <a:p>
            <a:pPr marL="228600" indent="-228600">
              <a:buFontTx/>
              <a:buAutoNum type="arabicPeriod"/>
            </a:pPr>
            <a:r>
              <a:rPr lang="en-US">
                <a:cs typeface="Times New Roman" pitchFamily="18" charset="0"/>
              </a:rPr>
              <a:t>Act 48</a:t>
            </a:r>
            <a:r>
              <a:rPr lang="en-US" b="1">
                <a:cs typeface="Times New Roman" pitchFamily="18" charset="0"/>
              </a:rPr>
              <a:t>-</a:t>
            </a:r>
            <a:r>
              <a:rPr lang="en-US">
                <a:cs typeface="Times New Roman" pitchFamily="18" charset="0"/>
              </a:rPr>
              <a:t>Stress that participants must sign in, sign out and fill out an evaluation form and turn it in to receive Act 48 credit. Remind participants that only those with PA Teaching certificate can get Act 48 credit.</a:t>
            </a:r>
          </a:p>
          <a:p>
            <a:pPr marL="228600" indent="-228600">
              <a:buFontTx/>
              <a:buAutoNum type="arabicPeriod"/>
            </a:pPr>
            <a:r>
              <a:rPr lang="en-US">
                <a:cs typeface="Times New Roman" pitchFamily="18" charset="0"/>
              </a:rPr>
              <a:t>A certificate of attendance will be given at sign-out that lists the skills and knowledge areas of the Paraeducator Competency Checklist that were addressed during this training.</a:t>
            </a:r>
          </a:p>
          <a:p>
            <a:pPr marL="228600" indent="-228600">
              <a:buFontTx/>
              <a:buAutoNum type="arabicPeriod"/>
            </a:pPr>
            <a:r>
              <a:rPr lang="en-US">
                <a:cs typeface="Times New Roman" pitchFamily="18" charset="0"/>
              </a:rPr>
              <a:t>Introduce Presenters.</a:t>
            </a:r>
          </a:p>
          <a:p>
            <a:pPr marL="228600" indent="-228600">
              <a:buFontTx/>
              <a:buAutoNum type="arabicPeriod"/>
            </a:pPr>
            <a:r>
              <a:rPr lang="en-US">
                <a:cs typeface="Times New Roman" pitchFamily="18" charset="0"/>
              </a:rPr>
              <a:t>What’s in handouts—Go through handout package and all materials.  Be sure to point out that the PowerPoint miniatures give all the information that is going to be on the slides so participants don’t have to write everything down.</a:t>
            </a:r>
          </a:p>
          <a:p>
            <a:pPr marL="228600" indent="-228600"/>
            <a:r>
              <a:rPr lang="en-US">
                <a:cs typeface="Times New Roman" pitchFamily="18" charset="0"/>
              </a:rPr>
              <a:t>5. At the end of the session, remind all participants to sign out. </a:t>
            </a:r>
          </a:p>
          <a:p>
            <a:pPr marL="228600" indent="-228600"/>
            <a:r>
              <a:rPr lang="en-US">
                <a:cs typeface="Times New Roman" pitchFamily="18" charset="0"/>
              </a:rPr>
              <a:t>6. If you attended past sessions you should have a copy of the </a:t>
            </a:r>
            <a:r>
              <a:rPr lang="en-US"/>
              <a:t>Paraeducator Personal Development Plan documents. </a:t>
            </a:r>
            <a:r>
              <a:rPr lang="en-US">
                <a:cs typeface="Times New Roman" pitchFamily="18" charset="0"/>
              </a:rPr>
              <a:t>The Paraeducator Development Plan menu and Action plan is </a:t>
            </a:r>
            <a:r>
              <a:rPr lang="en-US"/>
              <a:t>provided in your handout packet if you don’t have one. Throughout this session, please note on your plan, ideas or questions, topics of concern that you need additional information on or that you would like to investigate further. You can continue to use your original if you have one or you may use the new one</a:t>
            </a:r>
          </a:p>
          <a:p>
            <a:pPr marL="228600" indent="-228600"/>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273455-6092-4705-AA6A-12B0300BA613}" type="slidenum">
              <a:rPr lang="en-US"/>
              <a:pPr/>
              <a:t>49</a:t>
            </a:fld>
            <a:endParaRPr lang="en-US"/>
          </a:p>
        </p:txBody>
      </p:sp>
      <p:sp>
        <p:nvSpPr>
          <p:cNvPr id="270338" name="Rectangle 2"/>
          <p:cNvSpPr>
            <a:spLocks noGrp="1" noRot="1" noChangeAspect="1" noChangeArrowheads="1" noTextEdit="1"/>
          </p:cNvSpPr>
          <p:nvPr>
            <p:ph type="sldImg"/>
          </p:nvPr>
        </p:nvSpPr>
        <p:spPr>
          <a:ln/>
        </p:spPr>
      </p:sp>
      <p:sp>
        <p:nvSpPr>
          <p:cNvPr id="270339" name="Rectangle 3"/>
          <p:cNvSpPr>
            <a:spLocks noGrp="1" noChangeArrowheads="1"/>
          </p:cNvSpPr>
          <p:nvPr>
            <p:ph type="body" idx="1"/>
          </p:nvPr>
        </p:nvSpPr>
        <p:spPr/>
        <p:txBody>
          <a:bodyPr/>
          <a:lstStyle/>
          <a:p>
            <a:r>
              <a:rPr lang="en-US"/>
              <a:t>Stress that when we refer to teachers we mean all of the people who work with a child in the school environment.  The paraeducators are an essential part of the educational team.  The more you know about the characteristics of children with autism and the strategies that can help them the more likely the classroom will be a supportive environment where the students can meet with success.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Press F5 or use the tool bar to enter presentation mode in order to see the poll.
In an emergency during your presentation, if the poll isn't showing, navigate to this link in your web browser:</a:t>
            </a:r>
          </a:p>
          <a:p>
            <a:pPr eaLnBrk="1" hangingPunct="1">
              <a:spcBef>
                <a:spcPct val="0"/>
              </a:spcBef>
            </a:pPr>
            <a:r>
              <a:rPr lang="en-US" smtClean="0"/>
              <a:t>http://www.polleverywhere.com/multiple_choice_polls/LTE0NTc0MDczNzY</a:t>
            </a:r>
          </a:p>
          <a:p>
            <a:pPr eaLnBrk="1" hangingPunct="1">
              <a:spcBef>
                <a:spcPct val="0"/>
              </a:spcBef>
            </a:pPr>
            <a:endParaRPr lang="en-US" smtClean="0"/>
          </a:p>
          <a:p>
            <a:pPr eaLnBrk="1" hangingPunct="1">
              <a:spcBef>
                <a:spcPct val="0"/>
              </a:spcBef>
            </a:pPr>
            <a:endParaRPr lang="en-US" smtClean="0"/>
          </a:p>
          <a:p>
            <a:pPr eaLnBrk="1" hangingPunct="1">
              <a:spcBef>
                <a:spcPct val="0"/>
              </a:spcBef>
            </a:pPr>
            <a:endParaRPr lang="en-US" smtClean="0"/>
          </a:p>
          <a:p>
            <a:pPr eaLnBrk="1" hangingPunct="1">
              <a:spcBef>
                <a:spcPct val="0"/>
              </a:spcBef>
            </a:pPr>
            <a:r>
              <a:rPr lang="en-US" smtClean="0"/>
              <a:t>If you like, you can use this slide as a template for your own voting slides. You might use a slide like this if you feel your audience would benefit from the picture showing a text message on a phone.</a:t>
            </a:r>
          </a:p>
        </p:txBody>
      </p:sp>
      <p:sp>
        <p:nvSpPr>
          <p:cNvPr id="12292" name="Slide Number Placeholder 3"/>
          <p:cNvSpPr txBox="1">
            <a:spLocks noGrp="1"/>
          </p:cNvSpPr>
          <p:nvPr/>
        </p:nvSpPr>
        <p:spPr bwMode="auto">
          <a:xfrm>
            <a:off x="3884613" y="8829967"/>
            <a:ext cx="2971800" cy="464820"/>
          </a:xfrm>
          <a:prstGeom prst="rect">
            <a:avLst/>
          </a:prstGeom>
          <a:noFill/>
          <a:ln>
            <a:miter lim="800000"/>
            <a:headEnd/>
            <a:tailEnd/>
          </a:ln>
        </p:spPr>
        <p:txBody>
          <a:bodyPr anchor="b"/>
          <a:lstStyle/>
          <a:p>
            <a:pPr algn="r">
              <a:defRPr/>
            </a:pPr>
            <a:fld id="{3C5F818B-8B60-4233-9905-2FFA75B2CB8F}" type="slidenum">
              <a:rPr lang="en-US" sz="1200">
                <a:latin typeface="+mn-lt"/>
              </a:rPr>
              <a:pPr algn="r">
                <a:defRPr/>
              </a:pPr>
              <a:t>5</a:t>
            </a:fld>
            <a:endParaRPr lang="en-US" sz="1200">
              <a:latin typeface="+mn-lt"/>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34A5DC-13C9-49FE-970E-18FF5B13E710}" type="slidenum">
              <a:rPr lang="en-US"/>
              <a:pPr/>
              <a:t>8</a:t>
            </a:fld>
            <a:endParaRPr lang="en-US"/>
          </a:p>
        </p:txBody>
      </p:sp>
      <p:sp>
        <p:nvSpPr>
          <p:cNvPr id="191490" name="Rectangle 2"/>
          <p:cNvSpPr>
            <a:spLocks noGrp="1" noRot="1" noChangeAspect="1" noChangeArrowheads="1" noTextEdit="1"/>
          </p:cNvSpPr>
          <p:nvPr>
            <p:ph type="sldImg"/>
          </p:nvPr>
        </p:nvSpPr>
        <p:spPr>
          <a:ln/>
        </p:spPr>
      </p:sp>
      <p:sp>
        <p:nvSpPr>
          <p:cNvPr id="191491" name="Rectangle 3"/>
          <p:cNvSpPr>
            <a:spLocks noGrp="1" noChangeArrowheads="1"/>
          </p:cNvSpPr>
          <p:nvPr>
            <p:ph type="body" idx="1"/>
          </p:nvPr>
        </p:nvSpPr>
        <p:spPr/>
        <p:txBody>
          <a:bodyPr/>
          <a:lstStyle/>
          <a:p>
            <a:r>
              <a:rPr lang="en-US"/>
              <a:t>We will provide time for paraeducators to discuss how the challenges faced by children who have Autism Spectrum Disorder affect their behavior and strategies paraeducators can use to help their students be successful in school.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4ABB2B94-5BBD-4410-994D-DB3DDB21E86D}" type="slidenum">
              <a:rPr lang="en-US" smtClean="0"/>
              <a:pPr/>
              <a:t>14</a:t>
            </a:fld>
            <a:endParaRPr lang="en-US" smtClean="0"/>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xfrm>
            <a:off x="685800" y="4415790"/>
            <a:ext cx="5486400" cy="4183380"/>
          </a:xfrm>
          <a:noFill/>
          <a:ln/>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16A7FE-E1F0-441B-A443-E69E1F931F2F}" type="slidenum">
              <a:rPr lang="en-US"/>
              <a:pPr/>
              <a:t>16</a:t>
            </a:fld>
            <a:endParaRPr lang="en-US"/>
          </a:p>
        </p:txBody>
      </p:sp>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p:txBody>
          <a:bodyPr/>
          <a:lstStyle/>
          <a:p>
            <a:pPr>
              <a:buFont typeface="Arial" pitchFamily="34" charset="0"/>
              <a:buChar char="–"/>
            </a:pPr>
            <a:r>
              <a:rPr lang="en-US"/>
              <a:t>This graph shows the steep increase of students accessing special education services under the autism category in Pennsylvania during the last 10 years.</a:t>
            </a:r>
          </a:p>
          <a:p>
            <a:pPr>
              <a:buFont typeface="Arial" pitchFamily="34" charset="0"/>
              <a:buChar char="–"/>
            </a:pPr>
            <a:endParaRPr lang="en-US"/>
          </a:p>
          <a:p>
            <a:pPr>
              <a:buFont typeface="Arial" pitchFamily="34" charset="0"/>
              <a:buChar char="–"/>
            </a:pPr>
            <a:r>
              <a:rPr lang="en-US"/>
              <a:t>This represents a 2,072 % increase in 10 years. </a:t>
            </a:r>
          </a:p>
          <a:p>
            <a:pPr>
              <a:buFont typeface="Arial" pitchFamily="34" charset="0"/>
              <a:buChar char="–"/>
            </a:pPr>
            <a:r>
              <a:rPr lang="en-US"/>
              <a:t>Since the Autism Spectrum is so vast, many students access services under other categories such as speech/language impaired, specific learning disability, other health impaired, emotional disturbance, mental retardation and even multiple disabilities.</a:t>
            </a:r>
          </a:p>
          <a:p>
            <a:pPr>
              <a:buFont typeface="Arial" pitchFamily="34" charset="0"/>
              <a:buChar char="–"/>
            </a:pPr>
            <a:r>
              <a:rPr lang="en-US"/>
              <a:t>Due to this issue we believe that 10,315 is not the total number of students.</a:t>
            </a:r>
          </a:p>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A23C39AF-4140-4D66-8688-D3B8DDDEC156}" type="slidenum">
              <a:rPr lang="en-US" smtClean="0"/>
              <a:pPr/>
              <a:t>18</a:t>
            </a:fld>
            <a:endParaRPr lang="en-US" smtClean="0"/>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xfrm>
            <a:off x="685800" y="4415790"/>
            <a:ext cx="5486400" cy="4183380"/>
          </a:xfrm>
          <a:noFill/>
          <a:ln/>
        </p:spPr>
        <p:txBody>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ACA257-5B6F-442F-9E86-33D5C0F3DB1C}" type="slidenum">
              <a:rPr lang="en-US"/>
              <a:pPr/>
              <a:t>28</a:t>
            </a:fld>
            <a:endParaRPr lang="en-US"/>
          </a:p>
        </p:txBody>
      </p:sp>
      <p:sp>
        <p:nvSpPr>
          <p:cNvPr id="172034" name="Rectangle 2"/>
          <p:cNvSpPr>
            <a:spLocks noGrp="1" noRot="1" noChangeAspect="1" noChangeArrowheads="1" noTextEdit="1"/>
          </p:cNvSpPr>
          <p:nvPr>
            <p:ph type="sldImg"/>
          </p:nvPr>
        </p:nvSpPr>
        <p:spPr>
          <a:ln/>
        </p:spPr>
      </p:sp>
      <p:sp>
        <p:nvSpPr>
          <p:cNvPr id="172035" name="Rectangle 3"/>
          <p:cNvSpPr>
            <a:spLocks noGrp="1" noChangeArrowheads="1"/>
          </p:cNvSpPr>
          <p:nvPr>
            <p:ph type="body" idx="1"/>
          </p:nvPr>
        </p:nvSpPr>
        <p:spPr/>
        <p:txBody>
          <a:bodyPr/>
          <a:lstStyle/>
          <a:p>
            <a:r>
              <a:rPr lang="en-US"/>
              <a:t>Now we are going to address challenges of students with Autism and preventative strategies to be used in the classroom.  Keep in mind that once a child has made a behavior part of his regular routine that it is much more difficult to break that routine than to stop it in the beginning.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88127F5-0604-4F0D-963B-DD95A85F3F27}" type="slidenum">
              <a:rPr lang="en-US"/>
              <a:pPr/>
              <a:t>30</a:t>
            </a:fld>
            <a:endParaRPr lang="en-US"/>
          </a:p>
        </p:txBody>
      </p:sp>
      <p:sp>
        <p:nvSpPr>
          <p:cNvPr id="274434" name="Rectangle 2"/>
          <p:cNvSpPr>
            <a:spLocks noGrp="1" noRot="1" noChangeAspect="1" noChangeArrowheads="1" noTextEdit="1"/>
          </p:cNvSpPr>
          <p:nvPr>
            <p:ph type="sldImg"/>
          </p:nvPr>
        </p:nvSpPr>
        <p:spPr>
          <a:ln/>
        </p:spPr>
      </p:sp>
      <p:sp>
        <p:nvSpPr>
          <p:cNvPr id="274435" name="Rectangle 3"/>
          <p:cNvSpPr>
            <a:spLocks noGrp="1" noChangeArrowheads="1"/>
          </p:cNvSpPr>
          <p:nvPr>
            <p:ph type="body" idx="1"/>
          </p:nvPr>
        </p:nvSpPr>
        <p:spPr/>
        <p:txBody>
          <a:bodyPr/>
          <a:lstStyle/>
          <a:p>
            <a:r>
              <a:rPr lang="en-US"/>
              <a:t>Now we are going to discuss some of the sensory issues that affect students who have Autism Spectrum Disorder.</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DA913833-CC8D-4736-912E-D206906FD842}" type="slidenum">
              <a:rPr lang="en-US" smtClean="0"/>
              <a:pPr/>
              <a:t>35</a:t>
            </a:fld>
            <a:endParaRPr lang="en-US" smtClean="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xfrm>
            <a:off x="914400" y="4415790"/>
            <a:ext cx="5029200" cy="4183380"/>
          </a:xfrm>
          <a:noFill/>
          <a:ln/>
        </p:spPr>
        <p:txBody>
          <a:bodyPr/>
          <a:lstStyle/>
          <a:p>
            <a:pPr eaLnBrk="1" hangingPunct="1"/>
            <a:r>
              <a:rPr lang="en-US" smtClean="0"/>
              <a:t>It isn’t necessary to read these questions aloud.  Just ask participants to consider the items on the list in terms of their own behavior.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endParaRPr lang="en-US"/>
          </a:p>
        </p:txBody>
      </p:sp>
      <p:sp>
        <p:nvSpPr>
          <p:cNvPr id="19" name="Footer Placeholder 18"/>
          <p:cNvSpPr>
            <a:spLocks noGrp="1"/>
          </p:cNvSpPr>
          <p:nvPr>
            <p:ph type="ftr" sz="quarter" idx="11"/>
          </p:nvPr>
        </p:nvSpPr>
        <p:spPr/>
        <p:txBody>
          <a:bodyPr/>
          <a:lstStyle/>
          <a:p>
            <a:r>
              <a:rPr lang="en-US" smtClean="0"/>
              <a:t>7/14/04</a:t>
            </a:r>
            <a:endParaRPr lang="en-US"/>
          </a:p>
        </p:txBody>
      </p:sp>
      <p:sp>
        <p:nvSpPr>
          <p:cNvPr id="27" name="Slide Number Placeholder 26"/>
          <p:cNvSpPr>
            <a:spLocks noGrp="1"/>
          </p:cNvSpPr>
          <p:nvPr>
            <p:ph type="sldNum" sz="quarter" idx="12"/>
          </p:nvPr>
        </p:nvSpPr>
        <p:spPr/>
        <p:txBody>
          <a:bodyPr/>
          <a:lstStyle/>
          <a:p>
            <a:fld id="{9C09C675-864B-48C6-B48C-ADD43263082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7/14/04</a:t>
            </a:r>
            <a:endParaRPr lang="en-US"/>
          </a:p>
        </p:txBody>
      </p:sp>
      <p:sp>
        <p:nvSpPr>
          <p:cNvPr id="6" name="Slide Number Placeholder 5"/>
          <p:cNvSpPr>
            <a:spLocks noGrp="1"/>
          </p:cNvSpPr>
          <p:nvPr>
            <p:ph type="sldNum" sz="quarter" idx="12"/>
          </p:nvPr>
        </p:nvSpPr>
        <p:spPr/>
        <p:txBody>
          <a:bodyPr/>
          <a:lstStyle/>
          <a:p>
            <a:fld id="{AC50A774-214E-4E43-BA3B-ADF12FE8F61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7/14/04</a:t>
            </a:r>
            <a:endParaRPr lang="en-US"/>
          </a:p>
        </p:txBody>
      </p:sp>
      <p:sp>
        <p:nvSpPr>
          <p:cNvPr id="6" name="Slide Number Placeholder 5"/>
          <p:cNvSpPr>
            <a:spLocks noGrp="1"/>
          </p:cNvSpPr>
          <p:nvPr>
            <p:ph type="sldNum" sz="quarter" idx="12"/>
          </p:nvPr>
        </p:nvSpPr>
        <p:spPr/>
        <p:txBody>
          <a:bodyPr/>
          <a:lstStyle/>
          <a:p>
            <a:fld id="{172197B0-6AB5-473F-9702-2B1B2A72D28D}"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7813"/>
            <a:ext cx="8229600" cy="58531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3638"/>
            <a:ext cx="2133600" cy="457200"/>
          </a:xfrm>
        </p:spPr>
        <p:txBody>
          <a:bodyPr/>
          <a:lstStyle>
            <a:lvl1pPr>
              <a:defRPr/>
            </a:lvl1pPr>
          </a:lstStyle>
          <a:p>
            <a:endParaRPr lang="en-US"/>
          </a:p>
        </p:txBody>
      </p:sp>
      <p:sp>
        <p:nvSpPr>
          <p:cNvPr id="4" name="Footer Placeholder 3"/>
          <p:cNvSpPr>
            <a:spLocks noGrp="1"/>
          </p:cNvSpPr>
          <p:nvPr>
            <p:ph type="ftr" sz="quarter" idx="11"/>
          </p:nvPr>
        </p:nvSpPr>
        <p:spPr>
          <a:xfrm>
            <a:off x="3124200" y="6248400"/>
            <a:ext cx="2895600" cy="457200"/>
          </a:xfrm>
        </p:spPr>
        <p:txBody>
          <a:bodyPr/>
          <a:lstStyle>
            <a:lvl1pPr>
              <a:defRPr/>
            </a:lvl1pPr>
          </a:lstStyle>
          <a:p>
            <a:r>
              <a:rPr lang="en-US"/>
              <a:t>7/14/04</a:t>
            </a:r>
          </a:p>
        </p:txBody>
      </p:sp>
      <p:sp>
        <p:nvSpPr>
          <p:cNvPr id="5" name="Slide Number Placeholder 4"/>
          <p:cNvSpPr>
            <a:spLocks noGrp="1"/>
          </p:cNvSpPr>
          <p:nvPr>
            <p:ph type="sldNum" sz="quarter" idx="12"/>
          </p:nvPr>
        </p:nvSpPr>
        <p:spPr>
          <a:xfrm>
            <a:off x="6553200" y="6243638"/>
            <a:ext cx="2133600" cy="457200"/>
          </a:xfrm>
        </p:spPr>
        <p:txBody>
          <a:bodyPr/>
          <a:lstStyle>
            <a:lvl1pPr>
              <a:defRPr/>
            </a:lvl1pPr>
          </a:lstStyle>
          <a:p>
            <a:fld id="{225453B5-4B8F-4CE2-8EB5-B4EC974CCEBB}"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7/14/04</a:t>
            </a:r>
            <a:endParaRPr lang="en-US"/>
          </a:p>
        </p:txBody>
      </p:sp>
      <p:sp>
        <p:nvSpPr>
          <p:cNvPr id="6" name="Slide Number Placeholder 5"/>
          <p:cNvSpPr>
            <a:spLocks noGrp="1"/>
          </p:cNvSpPr>
          <p:nvPr>
            <p:ph type="sldNum" sz="quarter" idx="12"/>
          </p:nvPr>
        </p:nvSpPr>
        <p:spPr/>
        <p:txBody>
          <a:bodyPr/>
          <a:lstStyle/>
          <a:p>
            <a:fld id="{6E42E894-03B2-4C13-AF18-0EB18ED478F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7/14/04</a:t>
            </a:r>
            <a:endParaRPr lang="en-US"/>
          </a:p>
        </p:txBody>
      </p:sp>
      <p:sp>
        <p:nvSpPr>
          <p:cNvPr id="6" name="Slide Number Placeholder 5"/>
          <p:cNvSpPr>
            <a:spLocks noGrp="1"/>
          </p:cNvSpPr>
          <p:nvPr>
            <p:ph type="sldNum" sz="quarter" idx="12"/>
          </p:nvPr>
        </p:nvSpPr>
        <p:spPr/>
        <p:txBody>
          <a:bodyPr/>
          <a:lstStyle/>
          <a:p>
            <a:fld id="{9267A6CD-377B-4724-B7CE-5033F14B999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7/14/04</a:t>
            </a:r>
            <a:endParaRPr lang="en-US"/>
          </a:p>
        </p:txBody>
      </p:sp>
      <p:sp>
        <p:nvSpPr>
          <p:cNvPr id="7" name="Slide Number Placeholder 6"/>
          <p:cNvSpPr>
            <a:spLocks noGrp="1"/>
          </p:cNvSpPr>
          <p:nvPr>
            <p:ph type="sldNum" sz="quarter" idx="12"/>
          </p:nvPr>
        </p:nvSpPr>
        <p:spPr/>
        <p:txBody>
          <a:bodyPr/>
          <a:lstStyle/>
          <a:p>
            <a:fld id="{F54E7BB6-D4F5-44DE-A2D0-6368158FC49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r>
              <a:rPr lang="en-US" smtClean="0"/>
              <a:t>7/14/04</a:t>
            </a:r>
            <a:endParaRPr lang="en-US"/>
          </a:p>
        </p:txBody>
      </p:sp>
      <p:sp>
        <p:nvSpPr>
          <p:cNvPr id="9" name="Slide Number Placeholder 8"/>
          <p:cNvSpPr>
            <a:spLocks noGrp="1"/>
          </p:cNvSpPr>
          <p:nvPr>
            <p:ph type="sldNum" sz="quarter" idx="12"/>
          </p:nvPr>
        </p:nvSpPr>
        <p:spPr/>
        <p:txBody>
          <a:bodyPr/>
          <a:lstStyle/>
          <a:p>
            <a:fld id="{5175EB80-B076-4AC3-A7B6-DADCA47983A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endParaRPr lang="en-US"/>
          </a:p>
        </p:txBody>
      </p:sp>
      <p:sp>
        <p:nvSpPr>
          <p:cNvPr id="8" name="Slide Number Placeholder 7"/>
          <p:cNvSpPr>
            <a:spLocks noGrp="1"/>
          </p:cNvSpPr>
          <p:nvPr>
            <p:ph type="sldNum" sz="quarter" idx="11"/>
          </p:nvPr>
        </p:nvSpPr>
        <p:spPr/>
        <p:txBody>
          <a:bodyPr/>
          <a:lstStyle/>
          <a:p>
            <a:fld id="{8C3576D0-1E55-4E8A-964E-D75243FC3D4A}" type="slidenum">
              <a:rPr lang="en-US" smtClean="0"/>
              <a:pPr/>
              <a:t>‹#›</a:t>
            </a:fld>
            <a:endParaRPr lang="en-US"/>
          </a:p>
        </p:txBody>
      </p:sp>
      <p:sp>
        <p:nvSpPr>
          <p:cNvPr id="9" name="Footer Placeholder 8"/>
          <p:cNvSpPr>
            <a:spLocks noGrp="1"/>
          </p:cNvSpPr>
          <p:nvPr>
            <p:ph type="ftr" sz="quarter" idx="12"/>
          </p:nvPr>
        </p:nvSpPr>
        <p:spPr/>
        <p:txBody>
          <a:bodyPr/>
          <a:lstStyle/>
          <a:p>
            <a:r>
              <a:rPr lang="en-US" smtClean="0"/>
              <a:t>7/14/04</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en-US" smtClean="0"/>
              <a:t>7/14/04</a:t>
            </a:r>
            <a:endParaRPr lang="en-US"/>
          </a:p>
        </p:txBody>
      </p:sp>
      <p:sp>
        <p:nvSpPr>
          <p:cNvPr id="4" name="Slide Number Placeholder 3"/>
          <p:cNvSpPr>
            <a:spLocks noGrp="1"/>
          </p:cNvSpPr>
          <p:nvPr>
            <p:ph type="sldNum" sz="quarter" idx="12"/>
          </p:nvPr>
        </p:nvSpPr>
        <p:spPr/>
        <p:txBody>
          <a:bodyPr/>
          <a:lstStyle/>
          <a:p>
            <a:fld id="{E45791D3-D833-4BFF-8569-F4C4B439F07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7/14/04</a:t>
            </a:r>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BCA4E1EF-1C71-419C-BE3E-69AA2ECD8B2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endParaRPr lang="en-US"/>
          </a:p>
        </p:txBody>
      </p:sp>
      <p:sp>
        <p:nvSpPr>
          <p:cNvPr id="6" name="Footer Placeholder 5"/>
          <p:cNvSpPr>
            <a:spLocks noGrp="1"/>
          </p:cNvSpPr>
          <p:nvPr>
            <p:ph type="ftr" sz="quarter" idx="11"/>
          </p:nvPr>
        </p:nvSpPr>
        <p:spPr/>
        <p:txBody>
          <a:bodyPr/>
          <a:lstStyle/>
          <a:p>
            <a:r>
              <a:rPr lang="en-US" smtClean="0"/>
              <a:t>7/14/04</a:t>
            </a:r>
            <a:endParaRPr lang="en-US"/>
          </a:p>
        </p:txBody>
      </p:sp>
      <p:sp>
        <p:nvSpPr>
          <p:cNvPr id="7" name="Slide Number Placeholder 6"/>
          <p:cNvSpPr>
            <a:spLocks noGrp="1"/>
          </p:cNvSpPr>
          <p:nvPr>
            <p:ph type="sldNum" sz="quarter" idx="12"/>
          </p:nvPr>
        </p:nvSpPr>
        <p:spPr/>
        <p:txBody>
          <a:bodyPr/>
          <a:lstStyle/>
          <a:p>
            <a:fld id="{AD830BB2-DFD5-4A2C-A4D0-0CE71059F73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85000"/>
            <a:lumOff val="15000"/>
          </a:schemeClr>
        </a:solidFill>
        <a:effectLst/>
      </p:bgPr>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r>
              <a:rPr lang="en-US" smtClean="0"/>
              <a:t>7/14/04</a:t>
            </a:r>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A4F95FDA-0C47-4918-9A03-997A349FAAAA}"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hyperlink" Target="http://www.youtube.com/watch?v=p49epMEJE0E"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1.xml"/><Relationship Id="rId1" Type="http://schemas.openxmlformats.org/officeDocument/2006/relationships/vmlDrawing" Target="../drawings/vmlDrawing1.vml"/><Relationship Id="rId5" Type="http://schemas.openxmlformats.org/officeDocument/2006/relationships/image" Target="../media/image4.wmf"/><Relationship Id="rId4"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7" name="Rectangle 1027"/>
          <p:cNvSpPr>
            <a:spLocks noGrp="1" noChangeArrowheads="1"/>
          </p:cNvSpPr>
          <p:nvPr>
            <p:ph type="subTitle" idx="1"/>
          </p:nvPr>
        </p:nvSpPr>
        <p:spPr>
          <a:xfrm>
            <a:off x="2057400" y="4876800"/>
            <a:ext cx="6858000" cy="1752600"/>
          </a:xfrm>
        </p:spPr>
        <p:txBody>
          <a:bodyPr/>
          <a:lstStyle/>
          <a:p>
            <a:pPr>
              <a:lnSpc>
                <a:spcPct val="80000"/>
              </a:lnSpc>
            </a:pPr>
            <a:r>
              <a:rPr lang="en-US" dirty="0">
                <a:solidFill>
                  <a:srgbClr val="FFFF99"/>
                </a:solidFill>
                <a:effectLst>
                  <a:outerShdw blurRad="38100" dist="38100" dir="2700000" algn="tl">
                    <a:srgbClr val="000000">
                      <a:alpha val="43137"/>
                    </a:srgbClr>
                  </a:outerShdw>
                </a:effectLst>
              </a:rPr>
              <a:t>Day </a:t>
            </a:r>
            <a:r>
              <a:rPr lang="en-US" dirty="0" smtClean="0">
                <a:solidFill>
                  <a:srgbClr val="FFFF99"/>
                </a:solidFill>
                <a:effectLst>
                  <a:outerShdw blurRad="38100" dist="38100" dir="2700000" algn="tl">
                    <a:srgbClr val="000000">
                      <a:alpha val="43137"/>
                    </a:srgbClr>
                  </a:outerShdw>
                </a:effectLst>
              </a:rPr>
              <a:t>1</a:t>
            </a:r>
          </a:p>
          <a:p>
            <a:pPr>
              <a:lnSpc>
                <a:spcPct val="80000"/>
              </a:lnSpc>
            </a:pPr>
            <a:r>
              <a:rPr lang="en-US" dirty="0" smtClean="0">
                <a:solidFill>
                  <a:srgbClr val="FFFF99"/>
                </a:solidFill>
                <a:effectLst>
                  <a:outerShdw blurRad="38100" dist="38100" dir="2700000" algn="tl">
                    <a:srgbClr val="000000">
                      <a:alpha val="43137"/>
                    </a:srgbClr>
                  </a:outerShdw>
                </a:effectLst>
              </a:rPr>
              <a:t>Autism Team Training</a:t>
            </a:r>
            <a:endParaRPr lang="en-US" dirty="0">
              <a:solidFill>
                <a:srgbClr val="FFFF99"/>
              </a:solidFill>
              <a:effectLst>
                <a:outerShdw blurRad="38100" dist="38100" dir="2700000" algn="tl">
                  <a:srgbClr val="000000">
                    <a:alpha val="43137"/>
                  </a:srgbClr>
                </a:outerShdw>
              </a:effectLst>
            </a:endParaRPr>
          </a:p>
          <a:p>
            <a:pPr>
              <a:lnSpc>
                <a:spcPct val="80000"/>
              </a:lnSpc>
            </a:pPr>
            <a:r>
              <a:rPr lang="en-US" sz="2800" dirty="0">
                <a:solidFill>
                  <a:srgbClr val="FFFF99"/>
                </a:solidFill>
                <a:effectLst>
                  <a:outerShdw blurRad="38100" dist="38100" dir="2700000" algn="tl">
                    <a:srgbClr val="000000">
                      <a:alpha val="43137"/>
                    </a:srgbClr>
                  </a:outerShdw>
                </a:effectLst>
              </a:rPr>
              <a:t>Allegheny Intermediate </a:t>
            </a:r>
            <a:r>
              <a:rPr lang="en-US" sz="2800" dirty="0" smtClean="0">
                <a:solidFill>
                  <a:srgbClr val="FFFF99"/>
                </a:solidFill>
                <a:effectLst>
                  <a:outerShdw blurRad="38100" dist="38100" dir="2700000" algn="tl">
                    <a:srgbClr val="000000">
                      <a:alpha val="43137"/>
                    </a:srgbClr>
                  </a:outerShdw>
                </a:effectLst>
              </a:rPr>
              <a:t>Unit</a:t>
            </a:r>
            <a:endParaRPr lang="en-US" sz="2800" dirty="0">
              <a:solidFill>
                <a:srgbClr val="FFFF99"/>
              </a:solidFill>
              <a:effectLst>
                <a:outerShdw blurRad="38100" dist="38100" dir="2700000" algn="tl">
                  <a:srgbClr val="000000">
                    <a:alpha val="43137"/>
                  </a:srgbClr>
                </a:outerShdw>
              </a:effectLst>
            </a:endParaRPr>
          </a:p>
        </p:txBody>
      </p:sp>
      <p:sp>
        <p:nvSpPr>
          <p:cNvPr id="185356" name="Text Box 1036"/>
          <p:cNvSpPr txBox="1">
            <a:spLocks noChangeArrowheads="1"/>
          </p:cNvSpPr>
          <p:nvPr/>
        </p:nvSpPr>
        <p:spPr bwMode="auto">
          <a:xfrm>
            <a:off x="228600" y="580370"/>
            <a:ext cx="7543800" cy="3877985"/>
          </a:xfrm>
          <a:prstGeom prst="rect">
            <a:avLst/>
          </a:prstGeom>
          <a:noFill/>
          <a:ln w="9525">
            <a:noFill/>
            <a:miter lim="800000"/>
            <a:headEnd/>
            <a:tailEnd/>
          </a:ln>
          <a:effectLst/>
        </p:spPr>
        <p:txBody>
          <a:bodyPr>
            <a:spAutoFit/>
          </a:bodyPr>
          <a:lstStyle/>
          <a:p>
            <a:pPr algn="ctr">
              <a:spcBef>
                <a:spcPct val="50000"/>
              </a:spcBef>
            </a:pPr>
            <a:r>
              <a:rPr lang="en-US" sz="5400" dirty="0">
                <a:solidFill>
                  <a:schemeClr val="hlink"/>
                </a:solidFill>
              </a:rPr>
              <a:t>Overview of Autism Spectrum </a:t>
            </a:r>
            <a:r>
              <a:rPr lang="en-US" sz="5400" dirty="0" smtClean="0">
                <a:solidFill>
                  <a:schemeClr val="hlink"/>
                </a:solidFill>
              </a:rPr>
              <a:t>Disorder</a:t>
            </a:r>
          </a:p>
          <a:p>
            <a:pPr algn="ctr">
              <a:spcBef>
                <a:spcPct val="50000"/>
              </a:spcBef>
            </a:pPr>
            <a:r>
              <a:rPr lang="en-US" sz="4400" dirty="0" smtClean="0">
                <a:solidFill>
                  <a:schemeClr val="hlink"/>
                </a:solidFill>
              </a:rPr>
              <a:t>and </a:t>
            </a:r>
          </a:p>
          <a:p>
            <a:pPr algn="ctr">
              <a:spcBef>
                <a:spcPct val="50000"/>
              </a:spcBef>
            </a:pPr>
            <a:r>
              <a:rPr lang="en-US" sz="4800" dirty="0" smtClean="0">
                <a:solidFill>
                  <a:schemeClr val="hlink"/>
                </a:solidFill>
              </a:rPr>
              <a:t>Sensory Sensitivities </a:t>
            </a:r>
            <a:endParaRPr lang="en-US" sz="4800" dirty="0">
              <a:solidFill>
                <a:schemeClr val="hlink"/>
              </a:solidFill>
            </a:endParaRPr>
          </a:p>
        </p:txBody>
      </p:sp>
    </p:spTree>
  </p:cSld>
  <p:clrMapOvr>
    <a:masterClrMapping/>
  </p:clrMapOvr>
  <p:transition spd="slow">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showMasterPhAnim="0">
  <p:cSld>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312322" name="Rectangle 2"/>
          <p:cNvSpPr>
            <a:spLocks noGrp="1" noChangeArrowheads="1"/>
          </p:cNvSpPr>
          <p:nvPr>
            <p:ph type="title"/>
          </p:nvPr>
        </p:nvSpPr>
        <p:spPr>
          <a:xfrm>
            <a:off x="304800" y="152400"/>
            <a:ext cx="8229600" cy="685800"/>
          </a:xfrm>
        </p:spPr>
        <p:txBody>
          <a:bodyPr>
            <a:normAutofit fontScale="90000"/>
          </a:bodyPr>
          <a:lstStyle/>
          <a:p>
            <a:pPr algn="ctr"/>
            <a:r>
              <a:rPr lang="en-US" sz="4400" dirty="0" smtClean="0">
                <a:latin typeface="Tahoma" pitchFamily="34" charset="0"/>
              </a:rPr>
              <a:t>  Essence of Autism</a:t>
            </a:r>
            <a:endParaRPr lang="en-US" sz="4400" dirty="0">
              <a:latin typeface="Tahoma" pitchFamily="34" charset="0"/>
            </a:endParaRPr>
          </a:p>
        </p:txBody>
      </p:sp>
      <p:sp>
        <p:nvSpPr>
          <p:cNvPr id="312323" name="Rectangle 3"/>
          <p:cNvSpPr>
            <a:spLocks noGrp="1" noChangeArrowheads="1"/>
          </p:cNvSpPr>
          <p:nvPr>
            <p:ph idx="1"/>
          </p:nvPr>
        </p:nvSpPr>
        <p:spPr>
          <a:xfrm>
            <a:off x="533400" y="1371600"/>
            <a:ext cx="8229600" cy="5029200"/>
          </a:xfrm>
        </p:spPr>
        <p:txBody>
          <a:bodyPr/>
          <a:lstStyle/>
          <a:p>
            <a:endParaRPr lang="en-US" sz="2400" b="1" dirty="0">
              <a:solidFill>
                <a:schemeClr val="hlink"/>
              </a:solidFill>
              <a:latin typeface="Tahoma" pitchFamily="34" charset="0"/>
            </a:endParaRPr>
          </a:p>
          <a:p>
            <a:pPr marL="0" indent="0">
              <a:buNone/>
            </a:pPr>
            <a:endParaRPr lang="en-US" b="1" dirty="0" smtClean="0">
              <a:solidFill>
                <a:schemeClr val="hlink"/>
              </a:solidFill>
              <a:latin typeface="Tahoma" pitchFamily="34" charset="0"/>
            </a:endParaRPr>
          </a:p>
        </p:txBody>
      </p:sp>
      <p:sp>
        <p:nvSpPr>
          <p:cNvPr id="6" name="Oval 5"/>
          <p:cNvSpPr/>
          <p:nvPr/>
        </p:nvSpPr>
        <p:spPr>
          <a:xfrm>
            <a:off x="2532868" y="2959274"/>
            <a:ext cx="4038600" cy="3898726"/>
          </a:xfrm>
          <a:prstGeom prst="ellipse">
            <a:avLst/>
          </a:prstGeom>
          <a:solidFill>
            <a:srgbClr val="4C7C8B">
              <a:alpha val="27059"/>
            </a:srgbClr>
          </a:solidFill>
          <a:ln w="285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p:cNvSpPr/>
          <p:nvPr/>
        </p:nvSpPr>
        <p:spPr>
          <a:xfrm>
            <a:off x="1066800" y="939406"/>
            <a:ext cx="4191000" cy="4089794"/>
          </a:xfrm>
          <a:prstGeom prst="ellipse">
            <a:avLst/>
          </a:prstGeom>
          <a:solidFill>
            <a:srgbClr val="4C7C8B">
              <a:alpha val="30196"/>
            </a:srgbClr>
          </a:solidFill>
          <a:ln w="285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DBB9E"/>
              </a:solidFill>
            </a:endParaRPr>
          </a:p>
        </p:txBody>
      </p:sp>
      <p:sp>
        <p:nvSpPr>
          <p:cNvPr id="7" name="Oval 6"/>
          <p:cNvSpPr/>
          <p:nvPr/>
        </p:nvSpPr>
        <p:spPr>
          <a:xfrm>
            <a:off x="3962400" y="959284"/>
            <a:ext cx="4038600" cy="4069916"/>
          </a:xfrm>
          <a:prstGeom prst="ellipse">
            <a:avLst/>
          </a:prstGeom>
          <a:solidFill>
            <a:srgbClr val="4C7C8B">
              <a:alpha val="27059"/>
            </a:srgbClr>
          </a:solidFill>
          <a:ln w="285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rot="20086199">
            <a:off x="1040121" y="2067679"/>
            <a:ext cx="3281668" cy="584775"/>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2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Communication</a:t>
            </a:r>
            <a:endParaRPr lang="en-US" sz="32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4" name="Rectangle 3"/>
          <p:cNvSpPr/>
          <p:nvPr/>
        </p:nvSpPr>
        <p:spPr>
          <a:xfrm rot="1138763">
            <a:off x="5001930" y="1968066"/>
            <a:ext cx="2965363" cy="52322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Skill Acquisition</a:t>
            </a:r>
            <a:endParaRPr lang="en-US" sz="28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5" name="Rectangle 4"/>
          <p:cNvSpPr/>
          <p:nvPr/>
        </p:nvSpPr>
        <p:spPr>
          <a:xfrm>
            <a:off x="3564886" y="4759384"/>
            <a:ext cx="2042546" cy="1015663"/>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2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Sensory</a:t>
            </a:r>
          </a:p>
          <a:p>
            <a:pPr algn="ctr"/>
            <a:r>
              <a:rPr lang="en-US" sz="28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Regulation</a:t>
            </a:r>
            <a:endParaRPr lang="en-US" sz="32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8" name="TextBox 7"/>
          <p:cNvSpPr txBox="1"/>
          <p:nvPr/>
        </p:nvSpPr>
        <p:spPr>
          <a:xfrm>
            <a:off x="4259299" y="1396160"/>
            <a:ext cx="585738" cy="3341303"/>
          </a:xfrm>
          <a:prstGeom prst="rect">
            <a:avLst/>
          </a:prstGeom>
          <a:noFill/>
          <a:ln>
            <a:noFill/>
          </a:ln>
        </p:spPr>
        <p:txBody>
          <a:bodyPr vert="wordArtVert" wrap="square" rtlCol="0">
            <a:spAutoFit/>
          </a:bodyPr>
          <a:lstStyle/>
          <a:p>
            <a:r>
              <a:rPr lang="en-US" sz="2400" b="1" dirty="0" smtClean="0">
                <a:solidFill>
                  <a:srgbClr val="FF0000"/>
                </a:solidFill>
                <a:effectLst>
                  <a:outerShdw blurRad="38100" dist="38100" dir="2700000" algn="tl">
                    <a:srgbClr val="000000">
                      <a:alpha val="43137"/>
                    </a:srgbClr>
                  </a:outerShdw>
                </a:effectLst>
              </a:rPr>
              <a:t>BEHAVIOR</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down)">
                                      <p:cBhvr>
                                        <p:cTn id="25" dur="580">
                                          <p:stCondLst>
                                            <p:cond delay="0"/>
                                          </p:stCondLst>
                                        </p:cTn>
                                        <p:tgtEl>
                                          <p:spTgt spid="4"/>
                                        </p:tgtEl>
                                      </p:cBhvr>
                                    </p:animEffect>
                                    <p:anim calcmode="lin" valueType="num">
                                      <p:cBhvr>
                                        <p:cTn id="26"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31" dur="26">
                                          <p:stCondLst>
                                            <p:cond delay="650"/>
                                          </p:stCondLst>
                                        </p:cTn>
                                        <p:tgtEl>
                                          <p:spTgt spid="4"/>
                                        </p:tgtEl>
                                      </p:cBhvr>
                                      <p:to x="100000" y="60000"/>
                                    </p:animScale>
                                    <p:animScale>
                                      <p:cBhvr>
                                        <p:cTn id="32" dur="166" decel="50000">
                                          <p:stCondLst>
                                            <p:cond delay="676"/>
                                          </p:stCondLst>
                                        </p:cTn>
                                        <p:tgtEl>
                                          <p:spTgt spid="4"/>
                                        </p:tgtEl>
                                      </p:cBhvr>
                                      <p:to x="100000" y="100000"/>
                                    </p:animScale>
                                    <p:animScale>
                                      <p:cBhvr>
                                        <p:cTn id="33" dur="26">
                                          <p:stCondLst>
                                            <p:cond delay="1312"/>
                                          </p:stCondLst>
                                        </p:cTn>
                                        <p:tgtEl>
                                          <p:spTgt spid="4"/>
                                        </p:tgtEl>
                                      </p:cBhvr>
                                      <p:to x="100000" y="80000"/>
                                    </p:animScale>
                                    <p:animScale>
                                      <p:cBhvr>
                                        <p:cTn id="34" dur="166" decel="50000">
                                          <p:stCondLst>
                                            <p:cond delay="1338"/>
                                          </p:stCondLst>
                                        </p:cTn>
                                        <p:tgtEl>
                                          <p:spTgt spid="4"/>
                                        </p:tgtEl>
                                      </p:cBhvr>
                                      <p:to x="100000" y="100000"/>
                                    </p:animScale>
                                    <p:animScale>
                                      <p:cBhvr>
                                        <p:cTn id="35" dur="26">
                                          <p:stCondLst>
                                            <p:cond delay="1642"/>
                                          </p:stCondLst>
                                        </p:cTn>
                                        <p:tgtEl>
                                          <p:spTgt spid="4"/>
                                        </p:tgtEl>
                                      </p:cBhvr>
                                      <p:to x="100000" y="90000"/>
                                    </p:animScale>
                                    <p:animScale>
                                      <p:cBhvr>
                                        <p:cTn id="36" dur="166" decel="50000">
                                          <p:stCondLst>
                                            <p:cond delay="1668"/>
                                          </p:stCondLst>
                                        </p:cTn>
                                        <p:tgtEl>
                                          <p:spTgt spid="4"/>
                                        </p:tgtEl>
                                      </p:cBhvr>
                                      <p:to x="100000" y="100000"/>
                                    </p:animScale>
                                    <p:animScale>
                                      <p:cBhvr>
                                        <p:cTn id="37" dur="26">
                                          <p:stCondLst>
                                            <p:cond delay="1808"/>
                                          </p:stCondLst>
                                        </p:cTn>
                                        <p:tgtEl>
                                          <p:spTgt spid="4"/>
                                        </p:tgtEl>
                                      </p:cBhvr>
                                      <p:to x="100000" y="95000"/>
                                    </p:animScale>
                                    <p:animScale>
                                      <p:cBhvr>
                                        <p:cTn id="38" dur="166" decel="50000">
                                          <p:stCondLst>
                                            <p:cond delay="1834"/>
                                          </p:stCondLst>
                                        </p:cTn>
                                        <p:tgtEl>
                                          <p:spTgt spid="4"/>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wipe(down)">
                                      <p:cBhvr>
                                        <p:cTn id="43" dur="580">
                                          <p:stCondLst>
                                            <p:cond delay="0"/>
                                          </p:stCondLst>
                                        </p:cTn>
                                        <p:tgtEl>
                                          <p:spTgt spid="5"/>
                                        </p:tgtEl>
                                      </p:cBhvr>
                                    </p:animEffect>
                                    <p:anim calcmode="lin" valueType="num">
                                      <p:cBhvr>
                                        <p:cTn id="44"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49" dur="26">
                                          <p:stCondLst>
                                            <p:cond delay="650"/>
                                          </p:stCondLst>
                                        </p:cTn>
                                        <p:tgtEl>
                                          <p:spTgt spid="5"/>
                                        </p:tgtEl>
                                      </p:cBhvr>
                                      <p:to x="100000" y="60000"/>
                                    </p:animScale>
                                    <p:animScale>
                                      <p:cBhvr>
                                        <p:cTn id="50" dur="166" decel="50000">
                                          <p:stCondLst>
                                            <p:cond delay="676"/>
                                          </p:stCondLst>
                                        </p:cTn>
                                        <p:tgtEl>
                                          <p:spTgt spid="5"/>
                                        </p:tgtEl>
                                      </p:cBhvr>
                                      <p:to x="100000" y="100000"/>
                                    </p:animScale>
                                    <p:animScale>
                                      <p:cBhvr>
                                        <p:cTn id="51" dur="26">
                                          <p:stCondLst>
                                            <p:cond delay="1312"/>
                                          </p:stCondLst>
                                        </p:cTn>
                                        <p:tgtEl>
                                          <p:spTgt spid="5"/>
                                        </p:tgtEl>
                                      </p:cBhvr>
                                      <p:to x="100000" y="80000"/>
                                    </p:animScale>
                                    <p:animScale>
                                      <p:cBhvr>
                                        <p:cTn id="52" dur="166" decel="50000">
                                          <p:stCondLst>
                                            <p:cond delay="1338"/>
                                          </p:stCondLst>
                                        </p:cTn>
                                        <p:tgtEl>
                                          <p:spTgt spid="5"/>
                                        </p:tgtEl>
                                      </p:cBhvr>
                                      <p:to x="100000" y="100000"/>
                                    </p:animScale>
                                    <p:animScale>
                                      <p:cBhvr>
                                        <p:cTn id="53" dur="26">
                                          <p:stCondLst>
                                            <p:cond delay="1642"/>
                                          </p:stCondLst>
                                        </p:cTn>
                                        <p:tgtEl>
                                          <p:spTgt spid="5"/>
                                        </p:tgtEl>
                                      </p:cBhvr>
                                      <p:to x="100000" y="90000"/>
                                    </p:animScale>
                                    <p:animScale>
                                      <p:cBhvr>
                                        <p:cTn id="54" dur="166" decel="50000">
                                          <p:stCondLst>
                                            <p:cond delay="1668"/>
                                          </p:stCondLst>
                                        </p:cTn>
                                        <p:tgtEl>
                                          <p:spTgt spid="5"/>
                                        </p:tgtEl>
                                      </p:cBhvr>
                                      <p:to x="100000" y="100000"/>
                                    </p:animScale>
                                    <p:animScale>
                                      <p:cBhvr>
                                        <p:cTn id="55" dur="26">
                                          <p:stCondLst>
                                            <p:cond delay="1808"/>
                                          </p:stCondLst>
                                        </p:cTn>
                                        <p:tgtEl>
                                          <p:spTgt spid="5"/>
                                        </p:tgtEl>
                                      </p:cBhvr>
                                      <p:to x="100000" y="95000"/>
                                    </p:animScale>
                                    <p:animScale>
                                      <p:cBhvr>
                                        <p:cTn id="56" dur="166" decel="50000">
                                          <p:stCondLst>
                                            <p:cond delay="1834"/>
                                          </p:stCondLst>
                                        </p:cTn>
                                        <p:tgtEl>
                                          <p:spTgt spid="5"/>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8"/>
                                        </p:tgtEl>
                                        <p:attrNameLst>
                                          <p:attrName>style.visibility</p:attrName>
                                        </p:attrNameLst>
                                      </p:cBhvr>
                                      <p:to>
                                        <p:strVal val="visible"/>
                                      </p:to>
                                    </p:set>
                                    <p:anim calcmode="lin" valueType="num">
                                      <p:cBhvr additive="base">
                                        <p:cTn id="61" dur="500" fill="hold"/>
                                        <p:tgtEl>
                                          <p:spTgt spid="8"/>
                                        </p:tgtEl>
                                        <p:attrNameLst>
                                          <p:attrName>ppt_x</p:attrName>
                                        </p:attrNameLst>
                                      </p:cBhvr>
                                      <p:tavLst>
                                        <p:tav tm="0">
                                          <p:val>
                                            <p:strVal val="#ppt_x"/>
                                          </p:val>
                                        </p:tav>
                                        <p:tav tm="100000">
                                          <p:val>
                                            <p:strVal val="#ppt_x"/>
                                          </p:val>
                                        </p:tav>
                                      </p:tavLst>
                                    </p:anim>
                                    <p:anim calcmode="lin" valueType="num">
                                      <p:cBhvr additive="base">
                                        <p:cTn id="6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8" presetClass="emph" presetSubtype="0" fill="hold" grpId="2" nodeType="clickEffect">
                                  <p:stCondLst>
                                    <p:cond delay="0"/>
                                  </p:stCondLst>
                                  <p:childTnLst>
                                    <p:animRot by="21600000">
                                      <p:cBhvr>
                                        <p:cTn id="66" dur="2000" fill="hold"/>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8" grpId="0"/>
      <p:bldP spid="8" grpId="2"/>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1143000"/>
          </a:xfrm>
        </p:spPr>
        <p:txBody>
          <a:bodyPr>
            <a:normAutofit fontScale="90000"/>
          </a:bodyPr>
          <a:lstStyle/>
          <a:p>
            <a:r>
              <a:rPr lang="en-US" dirty="0" smtClean="0"/>
              <a:t>Building a Foundation to Support Learners with Autism</a:t>
            </a:r>
            <a:endParaRPr lang="en-US" dirty="0"/>
          </a:p>
        </p:txBody>
      </p:sp>
      <p:sp>
        <p:nvSpPr>
          <p:cNvPr id="4" name="Rectangle 3"/>
          <p:cNvSpPr/>
          <p:nvPr/>
        </p:nvSpPr>
        <p:spPr>
          <a:xfrm>
            <a:off x="2852281" y="5149763"/>
            <a:ext cx="4876800" cy="533400"/>
          </a:xfrm>
          <a:prstGeom prst="rect">
            <a:avLst/>
          </a:prstGeom>
          <a:solidFill>
            <a:schemeClr val="accent2">
              <a:lumMod val="40000"/>
              <a:lumOff val="6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D56DC1"/>
                </a:solidFill>
              </a:rPr>
              <a:t>Sensory Stabilization</a:t>
            </a:r>
            <a:endParaRPr lang="en-US" sz="2000" b="1" dirty="0">
              <a:solidFill>
                <a:srgbClr val="D56DC1"/>
              </a:solidFill>
            </a:endParaRPr>
          </a:p>
        </p:txBody>
      </p:sp>
      <p:sp>
        <p:nvSpPr>
          <p:cNvPr id="5" name="Rounded Rectangle 4"/>
          <p:cNvSpPr/>
          <p:nvPr/>
        </p:nvSpPr>
        <p:spPr>
          <a:xfrm>
            <a:off x="2242681" y="5702996"/>
            <a:ext cx="6096000" cy="533400"/>
          </a:xfrm>
          <a:prstGeom prst="roundRect">
            <a:avLst/>
          </a:prstGeom>
          <a:solidFill>
            <a:srgbClr val="EDF1D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D56DC1"/>
                </a:solidFill>
              </a:rPr>
              <a:t>Adults Understand Autism</a:t>
            </a:r>
          </a:p>
        </p:txBody>
      </p:sp>
      <p:sp>
        <p:nvSpPr>
          <p:cNvPr id="6" name="Rectangle 5"/>
          <p:cNvSpPr/>
          <p:nvPr/>
        </p:nvSpPr>
        <p:spPr>
          <a:xfrm>
            <a:off x="2852281" y="4609056"/>
            <a:ext cx="4876800" cy="53340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D56DC1"/>
                </a:solidFill>
              </a:rPr>
              <a:t>Joint Attention / Communication</a:t>
            </a:r>
          </a:p>
        </p:txBody>
      </p:sp>
      <p:sp>
        <p:nvSpPr>
          <p:cNvPr id="7" name="Rectangle 6"/>
          <p:cNvSpPr/>
          <p:nvPr/>
        </p:nvSpPr>
        <p:spPr>
          <a:xfrm>
            <a:off x="2852281" y="4075656"/>
            <a:ext cx="4876800" cy="533400"/>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D56DC1"/>
                </a:solidFill>
              </a:rPr>
              <a:t>Skill Acquisition / Academics</a:t>
            </a:r>
            <a:endParaRPr lang="en-US" sz="2000" b="1" dirty="0">
              <a:solidFill>
                <a:srgbClr val="D56DC1"/>
              </a:solidFill>
            </a:endParaRPr>
          </a:p>
        </p:txBody>
      </p:sp>
      <p:sp>
        <p:nvSpPr>
          <p:cNvPr id="8" name="Rectangle 7"/>
          <p:cNvSpPr/>
          <p:nvPr/>
        </p:nvSpPr>
        <p:spPr>
          <a:xfrm>
            <a:off x="2852281" y="3542256"/>
            <a:ext cx="4876800" cy="53340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D56DC1"/>
                </a:solidFill>
              </a:rPr>
              <a:t>Behavior / Emotional Regulation</a:t>
            </a:r>
            <a:endParaRPr lang="en-US" sz="2000" b="1" dirty="0">
              <a:solidFill>
                <a:srgbClr val="D56DC1"/>
              </a:solidFill>
            </a:endParaRPr>
          </a:p>
        </p:txBody>
      </p:sp>
      <p:sp>
        <p:nvSpPr>
          <p:cNvPr id="9" name="Isosceles Triangle 8"/>
          <p:cNvSpPr/>
          <p:nvPr/>
        </p:nvSpPr>
        <p:spPr>
          <a:xfrm>
            <a:off x="2395081" y="1713456"/>
            <a:ext cx="5791200" cy="1219200"/>
          </a:xfrm>
          <a:prstGeom prst="triangle">
            <a:avLst>
              <a:gd name="adj" fmla="val 50000"/>
            </a:avLst>
          </a:prstGeom>
          <a:solidFill>
            <a:srgbClr val="EDF1D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2852281" y="2932656"/>
            <a:ext cx="4876800" cy="609600"/>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D56DC1"/>
                </a:solidFill>
              </a:rPr>
              <a:t>Social Skill Competence</a:t>
            </a:r>
            <a:endParaRPr lang="en-US" sz="2000" b="1" dirty="0">
              <a:solidFill>
                <a:srgbClr val="D56DC1"/>
              </a:solidFill>
            </a:endParaRPr>
          </a:p>
        </p:txBody>
      </p:sp>
      <p:sp>
        <p:nvSpPr>
          <p:cNvPr id="11" name="Right Arrow 10"/>
          <p:cNvSpPr/>
          <p:nvPr/>
        </p:nvSpPr>
        <p:spPr>
          <a:xfrm>
            <a:off x="1671181" y="5867400"/>
            <a:ext cx="11430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4033381" y="2209800"/>
            <a:ext cx="2514600" cy="461665"/>
          </a:xfrm>
          <a:prstGeom prst="rect">
            <a:avLst/>
          </a:prstGeom>
          <a:noFill/>
        </p:spPr>
        <p:txBody>
          <a:bodyPr wrap="square" rtlCol="0">
            <a:spAutoFit/>
          </a:bodyPr>
          <a:lstStyle/>
          <a:p>
            <a:pPr algn="ctr"/>
            <a:r>
              <a:rPr lang="en-US" sz="2400" b="1" dirty="0" smtClean="0">
                <a:solidFill>
                  <a:srgbClr val="D56DC1"/>
                </a:solidFill>
              </a:rPr>
              <a:t>Maintenance </a:t>
            </a:r>
            <a:endParaRPr lang="en-US" sz="2000" b="1" dirty="0" smtClean="0">
              <a:solidFill>
                <a:srgbClr val="D56DC1"/>
              </a:solidFill>
            </a:endParaRPr>
          </a:p>
        </p:txBody>
      </p:sp>
    </p:spTree>
    <p:extLst>
      <p:ext uri="{BB962C8B-B14F-4D97-AF65-F5344CB8AC3E}">
        <p14:creationId xmlns:p14="http://schemas.microsoft.com/office/powerpoint/2010/main" val="2850052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Understanding Autism</a:t>
            </a:r>
            <a:endParaRPr lang="en-US" dirty="0"/>
          </a:p>
        </p:txBody>
      </p:sp>
      <p:sp>
        <p:nvSpPr>
          <p:cNvPr id="3" name="Content Placeholder 2"/>
          <p:cNvSpPr>
            <a:spLocks noGrp="1"/>
          </p:cNvSpPr>
          <p:nvPr>
            <p:ph idx="1"/>
          </p:nvPr>
        </p:nvSpPr>
        <p:spPr>
          <a:xfrm>
            <a:off x="381000" y="1524000"/>
            <a:ext cx="8686800" cy="4525963"/>
          </a:xfrm>
        </p:spPr>
        <p:txBody>
          <a:bodyPr>
            <a:normAutofit lnSpcReduction="10000"/>
          </a:bodyPr>
          <a:lstStyle/>
          <a:p>
            <a:pPr marL="36576" indent="0">
              <a:buNone/>
            </a:pPr>
            <a:r>
              <a:rPr lang="en-US" dirty="0" smtClean="0"/>
              <a:t>Dr. Eric </a:t>
            </a:r>
            <a:r>
              <a:rPr lang="en-US" dirty="0" err="1"/>
              <a:t>Schopler</a:t>
            </a:r>
            <a:r>
              <a:rPr lang="en-US" dirty="0"/>
              <a:t>, </a:t>
            </a:r>
            <a:endParaRPr lang="en-US" dirty="0" smtClean="0"/>
          </a:p>
          <a:p>
            <a:pPr marL="36576" indent="0">
              <a:buNone/>
            </a:pPr>
            <a:r>
              <a:rPr lang="en-US" dirty="0" smtClean="0"/>
              <a:t>University of North Carolina, </a:t>
            </a:r>
            <a:r>
              <a:rPr lang="en-US" sz="2600" dirty="0" smtClean="0"/>
              <a:t>TEACCH</a:t>
            </a:r>
          </a:p>
          <a:p>
            <a:r>
              <a:rPr lang="en-US" dirty="0" smtClean="0"/>
              <a:t>Successful intervention requires: </a:t>
            </a:r>
          </a:p>
          <a:p>
            <a:pPr lvl="1"/>
            <a:r>
              <a:rPr lang="en-US" dirty="0" smtClean="0"/>
              <a:t>an understanding of “the </a:t>
            </a:r>
            <a:r>
              <a:rPr lang="en-US" dirty="0"/>
              <a:t>culture of autism,” </a:t>
            </a:r>
            <a:r>
              <a:rPr lang="en-US" dirty="0" smtClean="0"/>
              <a:t>recognizing that </a:t>
            </a:r>
            <a:r>
              <a:rPr lang="en-US" dirty="0"/>
              <a:t>people with autism are part of a distinctive group with common </a:t>
            </a:r>
            <a:r>
              <a:rPr lang="en-US" dirty="0" smtClean="0"/>
              <a:t>characteristics </a:t>
            </a:r>
            <a:r>
              <a:rPr lang="en-US" dirty="0"/>
              <a:t>that are different, but not </a:t>
            </a:r>
            <a:r>
              <a:rPr lang="en-US" dirty="0" smtClean="0"/>
              <a:t>inferior</a:t>
            </a:r>
          </a:p>
          <a:p>
            <a:endParaRPr lang="en-US" dirty="0"/>
          </a:p>
          <a:p>
            <a:r>
              <a:rPr lang="en-US" dirty="0" smtClean="0"/>
              <a:t>For Kids – “What’s up with Nick”</a:t>
            </a:r>
          </a:p>
          <a:p>
            <a:pPr marL="36576" indent="0">
              <a:buNone/>
            </a:pPr>
            <a:r>
              <a:rPr lang="en-US" dirty="0" smtClean="0"/>
              <a:t>Organization for Autism Research</a:t>
            </a:r>
            <a:endParaRPr lang="en-US" dirty="0"/>
          </a:p>
        </p:txBody>
      </p:sp>
    </p:spTree>
    <p:extLst>
      <p:ext uri="{BB962C8B-B14F-4D97-AF65-F5344CB8AC3E}">
        <p14:creationId xmlns:p14="http://schemas.microsoft.com/office/powerpoint/2010/main" val="2529339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 calcmode="lin" valueType="num">
                                      <p:cBhvr additive="base">
                                        <p:cTn id="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anim calcmode="lin" valueType="num">
                                      <p:cBhvr additive="base">
                                        <p:cTn id="1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4" name="Rectangle 2"/>
          <p:cNvSpPr>
            <a:spLocks noGrp="1" noChangeArrowheads="1"/>
          </p:cNvSpPr>
          <p:nvPr>
            <p:ph type="title"/>
          </p:nvPr>
        </p:nvSpPr>
        <p:spPr>
          <a:xfrm>
            <a:off x="304800" y="304800"/>
            <a:ext cx="8228013" cy="1143000"/>
          </a:xfrm>
        </p:spPr>
        <p:txBody>
          <a:bodyPr/>
          <a:lstStyle/>
          <a:p>
            <a:r>
              <a:rPr lang="en-US" dirty="0"/>
              <a:t>Autism Spectrum Disorder</a:t>
            </a:r>
          </a:p>
        </p:txBody>
      </p:sp>
      <p:sp>
        <p:nvSpPr>
          <p:cNvPr id="294915" name="Rectangle 3"/>
          <p:cNvSpPr>
            <a:spLocks noGrp="1" noChangeArrowheads="1"/>
          </p:cNvSpPr>
          <p:nvPr>
            <p:ph idx="1"/>
          </p:nvPr>
        </p:nvSpPr>
        <p:spPr>
          <a:xfrm>
            <a:off x="228600" y="1371600"/>
            <a:ext cx="8763000" cy="5029200"/>
          </a:xfrm>
          <a:ln>
            <a:solidFill>
              <a:srgbClr val="FFFF66"/>
            </a:solidFill>
          </a:ln>
        </p:spPr>
        <p:txBody>
          <a:bodyPr>
            <a:normAutofit/>
          </a:bodyPr>
          <a:lstStyle/>
          <a:p>
            <a:pPr>
              <a:buFont typeface="Wingdings" pitchFamily="2" charset="2"/>
              <a:buNone/>
            </a:pPr>
            <a:r>
              <a:rPr lang="en-US" dirty="0" smtClean="0"/>
              <a:t>   What is a Spectrum?</a:t>
            </a:r>
          </a:p>
          <a:p>
            <a:pPr marL="550926" indent="-514350">
              <a:buFont typeface="+mj-lt"/>
              <a:buAutoNum type="arabicPeriod"/>
            </a:pPr>
            <a:r>
              <a:rPr lang="en-US" dirty="0" smtClean="0"/>
              <a:t>the whole range of ideas, qualities, situations, etc. that are possible</a:t>
            </a:r>
            <a:endParaRPr lang="en-US" dirty="0"/>
          </a:p>
          <a:p>
            <a:pPr>
              <a:buFont typeface="Wingdings" pitchFamily="2" charset="2"/>
              <a:buNone/>
            </a:pPr>
            <a:r>
              <a:rPr lang="en-US" dirty="0" smtClean="0"/>
              <a:t> </a:t>
            </a:r>
            <a:endParaRPr lang="en-US" sz="2800" dirty="0"/>
          </a:p>
          <a:p>
            <a:pPr>
              <a:buFont typeface="Wingdings" pitchFamily="2" charset="2"/>
              <a:buNone/>
            </a:pPr>
            <a:r>
              <a:rPr lang="en-US" dirty="0" smtClean="0"/>
              <a:t>   Includes 3 pervasive </a:t>
            </a:r>
            <a:r>
              <a:rPr lang="en-US" dirty="0"/>
              <a:t>developmental disorders: </a:t>
            </a:r>
            <a:r>
              <a:rPr lang="en-US" i="1" dirty="0">
                <a:solidFill>
                  <a:srgbClr val="FFFF66"/>
                </a:solidFill>
              </a:rPr>
              <a:t>Autism, Asperger Syndrome, and PDD-NOS,</a:t>
            </a:r>
            <a:r>
              <a:rPr lang="en-US" dirty="0">
                <a:solidFill>
                  <a:srgbClr val="FFFF66"/>
                </a:solidFill>
              </a:rPr>
              <a:t> </a:t>
            </a:r>
            <a:r>
              <a:rPr lang="en-US" dirty="0"/>
              <a:t>which share common characteristics on a continuum from mild to severe</a:t>
            </a:r>
            <a:r>
              <a:rPr lang="en-US" dirty="0" smtClean="0"/>
              <a:t>.</a:t>
            </a:r>
          </a:p>
          <a:p>
            <a:pPr>
              <a:buFont typeface="Wingdings" pitchFamily="2" charset="2"/>
              <a:buNone/>
            </a:pPr>
            <a:r>
              <a:rPr lang="en-US" dirty="0" smtClean="0"/>
              <a:t>    </a:t>
            </a:r>
            <a:r>
              <a:rPr lang="en-US" sz="2400" i="1" dirty="0"/>
              <a:t>R</a:t>
            </a:r>
            <a:r>
              <a:rPr lang="en-US" sz="2400" i="1" dirty="0" smtClean="0"/>
              <a:t>evision of Diagnostic and Statistical Manual recommends adopting ASD,  </a:t>
            </a:r>
            <a:r>
              <a:rPr lang="en-US" sz="2400" i="1" dirty="0" smtClean="0">
                <a:solidFill>
                  <a:srgbClr val="FFFF66"/>
                </a:solidFill>
              </a:rPr>
              <a:t>Autism Spectrum Disorder, to represent all.</a:t>
            </a:r>
            <a:endParaRPr lang="en-US" sz="2400" i="1" dirty="0">
              <a:solidFill>
                <a:srgbClr val="FFFF66"/>
              </a:solidFill>
            </a:endParaRPr>
          </a:p>
          <a:p>
            <a:pPr>
              <a:buFont typeface="Wingdings" pitchFamily="2" charset="2"/>
              <a:buNone/>
            </a:pP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94915">
                                            <p:txEl>
                                              <p:pRg st="1" end="1"/>
                                            </p:txEl>
                                          </p:spTgt>
                                        </p:tgtEl>
                                        <p:attrNameLst>
                                          <p:attrName>style.visibility</p:attrName>
                                        </p:attrNameLst>
                                      </p:cBhvr>
                                      <p:to>
                                        <p:strVal val="visible"/>
                                      </p:to>
                                    </p:set>
                                    <p:anim calcmode="lin" valueType="num">
                                      <p:cBhvr additive="base">
                                        <p:cTn id="7" dur="500" fill="hold"/>
                                        <p:tgtEl>
                                          <p:spTgt spid="294915">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9491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94915">
                                            <p:txEl>
                                              <p:pRg st="3" end="3"/>
                                            </p:txEl>
                                          </p:spTgt>
                                        </p:tgtEl>
                                        <p:attrNameLst>
                                          <p:attrName>style.visibility</p:attrName>
                                        </p:attrNameLst>
                                      </p:cBhvr>
                                      <p:to>
                                        <p:strVal val="visible"/>
                                      </p:to>
                                    </p:set>
                                    <p:anim calcmode="lin" valueType="num">
                                      <p:cBhvr additive="base">
                                        <p:cTn id="13" dur="500" fill="hold"/>
                                        <p:tgtEl>
                                          <p:spTgt spid="294915">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94915">
                                            <p:txEl>
                                              <p:pRg st="3" end="3"/>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94915">
                                            <p:txEl>
                                              <p:pRg st="4" end="4"/>
                                            </p:txEl>
                                          </p:spTgt>
                                        </p:tgtEl>
                                        <p:attrNameLst>
                                          <p:attrName>style.visibility</p:attrName>
                                        </p:attrNameLst>
                                      </p:cBhvr>
                                      <p:to>
                                        <p:strVal val="visible"/>
                                      </p:to>
                                    </p:set>
                                    <p:anim calcmode="lin" valueType="num">
                                      <p:cBhvr additive="base">
                                        <p:cTn id="17" dur="500" fill="hold"/>
                                        <p:tgtEl>
                                          <p:spTgt spid="294915">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9491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ChangeArrowheads="1"/>
          </p:cNvSpPr>
          <p:nvPr>
            <p:ph type="title"/>
          </p:nvPr>
        </p:nvSpPr>
        <p:spPr>
          <a:xfrm>
            <a:off x="457200" y="457200"/>
            <a:ext cx="8229600" cy="1219200"/>
          </a:xfrm>
        </p:spPr>
        <p:txBody>
          <a:bodyPr>
            <a:normAutofit fontScale="90000"/>
          </a:bodyPr>
          <a:lstStyle/>
          <a:p>
            <a:pPr>
              <a:defRPr/>
            </a:pPr>
            <a:r>
              <a:rPr lang="en-US" sz="3600" dirty="0" smtClean="0">
                <a:effectLst>
                  <a:outerShdw blurRad="38100" dist="38100" dir="2700000" algn="tl">
                    <a:srgbClr val="000000"/>
                  </a:outerShdw>
                </a:effectLst>
              </a:rPr>
              <a:t>Autism Spectrum Disorder - ASD </a:t>
            </a:r>
            <a:br>
              <a:rPr lang="en-US" sz="3600" dirty="0" smtClean="0">
                <a:effectLst>
                  <a:outerShdw blurRad="38100" dist="38100" dir="2700000" algn="tl">
                    <a:srgbClr val="000000"/>
                  </a:outerShdw>
                </a:effectLst>
              </a:rPr>
            </a:br>
            <a:r>
              <a:rPr lang="en-US" dirty="0" smtClean="0">
                <a:solidFill>
                  <a:srgbClr val="D56DC1"/>
                </a:solidFill>
                <a:effectLst>
                  <a:outerShdw blurRad="38100" dist="38100" dir="2700000" algn="tl">
                    <a:srgbClr val="000000"/>
                  </a:outerShdw>
                </a:effectLst>
              </a:rPr>
              <a:t>DSM-5 </a:t>
            </a:r>
            <a:r>
              <a:rPr lang="en-US" i="1" dirty="0" smtClean="0">
                <a:solidFill>
                  <a:srgbClr val="D56DC1"/>
                </a:solidFill>
                <a:effectLst>
                  <a:outerShdw blurRad="38100" dist="38100" dir="2700000" algn="tl">
                    <a:srgbClr val="000000"/>
                  </a:outerShdw>
                </a:effectLst>
              </a:rPr>
              <a:t>proposed</a:t>
            </a:r>
          </a:p>
        </p:txBody>
      </p:sp>
      <p:sp>
        <p:nvSpPr>
          <p:cNvPr id="188419" name="Rectangle 3"/>
          <p:cNvSpPr>
            <a:spLocks noGrp="1" noChangeArrowheads="1"/>
          </p:cNvSpPr>
          <p:nvPr>
            <p:ph idx="1"/>
          </p:nvPr>
        </p:nvSpPr>
        <p:spPr>
          <a:xfrm>
            <a:off x="533400" y="1905000"/>
            <a:ext cx="8610600" cy="3657600"/>
          </a:xfrm>
        </p:spPr>
        <p:txBody>
          <a:bodyPr/>
          <a:lstStyle/>
          <a:p>
            <a:pPr>
              <a:lnSpc>
                <a:spcPct val="90000"/>
              </a:lnSpc>
              <a:buClr>
                <a:schemeClr val="accent1"/>
              </a:buClr>
              <a:buFontTx/>
              <a:buNone/>
              <a:defRPr/>
            </a:pPr>
            <a:r>
              <a:rPr lang="en-US" sz="4000" b="1" dirty="0" smtClean="0">
                <a:effectLst>
                  <a:outerShdw blurRad="38100" dist="38100" dir="2700000" algn="tl">
                    <a:srgbClr val="000000"/>
                  </a:outerShdw>
                </a:effectLst>
              </a:rPr>
              <a:t>Autism Spectrum Disorder (ASD)</a:t>
            </a:r>
          </a:p>
          <a:p>
            <a:pPr>
              <a:lnSpc>
                <a:spcPct val="90000"/>
              </a:lnSpc>
              <a:buClr>
                <a:schemeClr val="accent1"/>
              </a:buClr>
              <a:buFontTx/>
              <a:buNone/>
              <a:defRPr/>
            </a:pPr>
            <a:endParaRPr lang="en-US" sz="2000" b="1" dirty="0" smtClean="0">
              <a:effectLst>
                <a:outerShdw blurRad="38100" dist="38100" dir="2700000" algn="tl">
                  <a:srgbClr val="000000"/>
                </a:outerShdw>
              </a:effectLst>
            </a:endParaRPr>
          </a:p>
          <a:p>
            <a:pPr>
              <a:lnSpc>
                <a:spcPct val="90000"/>
              </a:lnSpc>
              <a:buClr>
                <a:schemeClr val="accent1"/>
              </a:buClr>
              <a:buFontTx/>
              <a:buNone/>
              <a:defRPr/>
            </a:pPr>
            <a:r>
              <a:rPr lang="en-US" sz="3200" b="1" dirty="0" smtClean="0">
                <a:solidFill>
                  <a:srgbClr val="D56DC1"/>
                </a:solidFill>
                <a:effectLst>
                  <a:outerShdw blurRad="38100" dist="38100" dir="2700000" algn="tl">
                    <a:srgbClr val="000000"/>
                  </a:outerShdw>
                </a:effectLst>
              </a:rPr>
              <a:t>No individual categories; </a:t>
            </a:r>
            <a:r>
              <a:rPr lang="en-US" sz="3600" b="1" dirty="0" smtClean="0">
                <a:solidFill>
                  <a:srgbClr val="D56DC1"/>
                </a:solidFill>
                <a:effectLst>
                  <a:outerShdw blurRad="38100" dist="38100" dir="2700000" algn="tl">
                    <a:srgbClr val="000000"/>
                  </a:outerShdw>
                </a:effectLst>
              </a:rPr>
              <a:t>ASD</a:t>
            </a:r>
            <a:r>
              <a:rPr lang="en-US" sz="3200" b="1" dirty="0" smtClean="0">
                <a:solidFill>
                  <a:srgbClr val="D56DC1"/>
                </a:solidFill>
                <a:effectLst>
                  <a:outerShdw blurRad="38100" dist="38100" dir="2700000" algn="tl">
                    <a:srgbClr val="000000"/>
                  </a:outerShdw>
                </a:effectLst>
              </a:rPr>
              <a:t> to include:</a:t>
            </a:r>
          </a:p>
          <a:p>
            <a:pPr>
              <a:lnSpc>
                <a:spcPct val="90000"/>
              </a:lnSpc>
              <a:buClr>
                <a:schemeClr val="accent1"/>
              </a:buClr>
              <a:buFont typeface="Monotype Sorts" pitchFamily="2" charset="2"/>
              <a:buChar char="n"/>
              <a:defRPr/>
            </a:pPr>
            <a:r>
              <a:rPr lang="en-US" dirty="0" smtClean="0">
                <a:effectLst>
                  <a:outerShdw blurRad="38100" dist="38100" dir="2700000" algn="tl">
                    <a:srgbClr val="000000"/>
                  </a:outerShdw>
                </a:effectLst>
                <a:latin typeface="+mn-lt"/>
              </a:rPr>
              <a:t>Autistic Disorder</a:t>
            </a:r>
          </a:p>
          <a:p>
            <a:pPr>
              <a:lnSpc>
                <a:spcPct val="90000"/>
              </a:lnSpc>
              <a:buClr>
                <a:schemeClr val="accent1"/>
              </a:buClr>
              <a:buFont typeface="Monotype Sorts" pitchFamily="2" charset="2"/>
              <a:buChar char="n"/>
              <a:defRPr/>
            </a:pPr>
            <a:r>
              <a:rPr lang="en-US" dirty="0" smtClean="0">
                <a:effectLst>
                  <a:outerShdw blurRad="38100" dist="38100" dir="2700000" algn="tl">
                    <a:srgbClr val="000000"/>
                  </a:outerShdw>
                </a:effectLst>
                <a:latin typeface="+mn-lt"/>
              </a:rPr>
              <a:t>Pervasive Developmental Disorder, NOS</a:t>
            </a:r>
          </a:p>
          <a:p>
            <a:pPr>
              <a:lnSpc>
                <a:spcPct val="90000"/>
              </a:lnSpc>
              <a:buClr>
                <a:schemeClr val="accent1"/>
              </a:buClr>
              <a:buFont typeface="Monotype Sorts" pitchFamily="2" charset="2"/>
              <a:buChar char="n"/>
              <a:defRPr/>
            </a:pPr>
            <a:r>
              <a:rPr lang="en-US" dirty="0" err="1" smtClean="0">
                <a:effectLst>
                  <a:outerShdw blurRad="38100" dist="38100" dir="2700000" algn="tl">
                    <a:srgbClr val="000000"/>
                  </a:outerShdw>
                </a:effectLst>
                <a:latin typeface="+mn-lt"/>
              </a:rPr>
              <a:t>Asperger’s</a:t>
            </a:r>
            <a:r>
              <a:rPr lang="en-US" dirty="0" smtClean="0">
                <a:effectLst>
                  <a:outerShdw blurRad="38100" dist="38100" dir="2700000" algn="tl">
                    <a:srgbClr val="000000"/>
                  </a:outerShdw>
                </a:effectLst>
                <a:latin typeface="+mn-lt"/>
              </a:rPr>
              <a:t> Disorder</a:t>
            </a:r>
          </a:p>
          <a:p>
            <a:pPr>
              <a:lnSpc>
                <a:spcPct val="90000"/>
              </a:lnSpc>
              <a:buClr>
                <a:schemeClr val="accent1"/>
              </a:buClr>
              <a:buFont typeface="Monotype Sorts" pitchFamily="2" charset="2"/>
              <a:buChar char="n"/>
              <a:defRPr/>
            </a:pPr>
            <a:r>
              <a:rPr lang="en-US" dirty="0" smtClean="0">
                <a:effectLst>
                  <a:outerShdw blurRad="38100" dist="38100" dir="2700000" algn="tl">
                    <a:srgbClr val="000000"/>
                  </a:outerShdw>
                </a:effectLst>
                <a:latin typeface="+mn-lt"/>
              </a:rPr>
              <a:t>Childhood Disintegrative Disorder</a:t>
            </a:r>
          </a:p>
          <a:p>
            <a:pPr>
              <a:lnSpc>
                <a:spcPct val="90000"/>
              </a:lnSpc>
              <a:buClr>
                <a:schemeClr val="accent1"/>
              </a:buClr>
              <a:buFont typeface="Monotype Sorts" pitchFamily="2" charset="2"/>
              <a:buChar char="n"/>
              <a:defRPr/>
            </a:pPr>
            <a:endParaRPr lang="en-US" sz="3400" dirty="0" smtClean="0">
              <a:effectLst>
                <a:outerShdw blurRad="38100" dist="38100" dir="2700000" algn="tl">
                  <a:srgbClr val="000000"/>
                </a:outerShdw>
              </a:effectLst>
            </a:endParaRPr>
          </a:p>
          <a:p>
            <a:pPr>
              <a:lnSpc>
                <a:spcPct val="90000"/>
              </a:lnSpc>
              <a:defRPr/>
            </a:pPr>
            <a:endParaRPr lang="en-US"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0" name="Rectangle 2"/>
          <p:cNvSpPr>
            <a:spLocks noGrp="1" noChangeArrowheads="1"/>
          </p:cNvSpPr>
          <p:nvPr>
            <p:ph type="title"/>
          </p:nvPr>
        </p:nvSpPr>
        <p:spPr>
          <a:xfrm>
            <a:off x="609600" y="228600"/>
            <a:ext cx="8077200" cy="1143000"/>
          </a:xfrm>
        </p:spPr>
        <p:txBody>
          <a:bodyPr>
            <a:normAutofit/>
          </a:bodyPr>
          <a:lstStyle/>
          <a:p>
            <a:r>
              <a:rPr lang="en-US" dirty="0" smtClean="0"/>
              <a:t>Autism  </a:t>
            </a:r>
            <a:r>
              <a:rPr lang="en-US" i="1" dirty="0" err="1" smtClean="0"/>
              <a:t>Aut</a:t>
            </a:r>
            <a:r>
              <a:rPr lang="en-US" i="1" dirty="0" smtClean="0"/>
              <a:t> ism</a:t>
            </a:r>
            <a:endParaRPr lang="en-US" i="1" dirty="0"/>
          </a:p>
        </p:txBody>
      </p:sp>
      <p:sp>
        <p:nvSpPr>
          <p:cNvPr id="293891" name="Rectangle 3"/>
          <p:cNvSpPr>
            <a:spLocks noGrp="1" noChangeArrowheads="1"/>
          </p:cNvSpPr>
          <p:nvPr>
            <p:ph idx="1"/>
          </p:nvPr>
        </p:nvSpPr>
        <p:spPr>
          <a:xfrm>
            <a:off x="228600" y="1734243"/>
            <a:ext cx="8456613" cy="4497388"/>
          </a:xfrm>
        </p:spPr>
        <p:txBody>
          <a:bodyPr/>
          <a:lstStyle/>
          <a:p>
            <a:pPr>
              <a:lnSpc>
                <a:spcPct val="90000"/>
              </a:lnSpc>
              <a:buFont typeface="Wingdings" pitchFamily="2" charset="2"/>
              <a:buNone/>
            </a:pPr>
            <a:r>
              <a:rPr lang="en-US" dirty="0"/>
              <a:t>   “…a developmental disorder that occurs in 1 out of every </a:t>
            </a:r>
            <a:r>
              <a:rPr lang="en-US" sz="3600" b="1" dirty="0" smtClean="0">
                <a:solidFill>
                  <a:srgbClr val="FFFF66"/>
                </a:solidFill>
              </a:rPr>
              <a:t>88 -110</a:t>
            </a:r>
            <a:r>
              <a:rPr lang="en-US" dirty="0" smtClean="0"/>
              <a:t> </a:t>
            </a:r>
            <a:r>
              <a:rPr lang="en-US" dirty="0"/>
              <a:t>births and effects males more often than females by a 4:1 ratio.” This neurological disorder “affects a child’s ability to communicate and interact socially…The cause of autism remains unknown, and there is no known cure. It presents a lifelong challenge to those diagnosed and their families.” </a:t>
            </a:r>
          </a:p>
        </p:txBody>
      </p:sp>
      <p:sp>
        <p:nvSpPr>
          <p:cNvPr id="293892" name="Text Box 4"/>
          <p:cNvSpPr txBox="1">
            <a:spLocks noChangeArrowheads="1"/>
          </p:cNvSpPr>
          <p:nvPr/>
        </p:nvSpPr>
        <p:spPr bwMode="auto">
          <a:xfrm>
            <a:off x="4800600" y="5867400"/>
            <a:ext cx="3733800" cy="784830"/>
          </a:xfrm>
          <a:prstGeom prst="rect">
            <a:avLst/>
          </a:prstGeom>
          <a:noFill/>
          <a:ln w="9525">
            <a:noFill/>
            <a:miter lim="800000"/>
            <a:headEnd/>
            <a:tailEnd/>
          </a:ln>
          <a:effectLst/>
        </p:spPr>
        <p:txBody>
          <a:bodyPr>
            <a:spAutoFit/>
          </a:bodyPr>
          <a:lstStyle/>
          <a:p>
            <a:pPr>
              <a:spcBef>
                <a:spcPct val="50000"/>
              </a:spcBef>
            </a:pPr>
            <a:r>
              <a:rPr lang="en-US" dirty="0"/>
              <a:t>Organization for Autism </a:t>
            </a:r>
            <a:r>
              <a:rPr lang="en-US" dirty="0" smtClean="0"/>
              <a:t>Research</a:t>
            </a:r>
          </a:p>
          <a:p>
            <a:pPr>
              <a:spcBef>
                <a:spcPct val="50000"/>
              </a:spcBef>
            </a:pPr>
            <a:r>
              <a:rPr lang="en-US" dirty="0" smtClean="0"/>
              <a:t>Centers for Disease Control</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2209800" y="308975"/>
            <a:ext cx="6705600" cy="584775"/>
          </a:xfrm>
          <a:prstGeom prst="rect">
            <a:avLst/>
          </a:prstGeom>
          <a:noFill/>
        </p:spPr>
        <p:txBody>
          <a:bodyPr wrap="square" rtlCol="0">
            <a:spAutoFit/>
          </a:bodyPr>
          <a:lstStyle/>
          <a:p>
            <a:r>
              <a:rPr lang="en-US" sz="3200" dirty="0" smtClean="0"/>
              <a:t>   Autism Occurrences</a:t>
            </a:r>
            <a:endParaRPr lang="en-US" sz="32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9400" y="1143000"/>
            <a:ext cx="6045200" cy="5440680"/>
          </a:xfrm>
          <a:prstGeom prst="rect">
            <a:avLst/>
          </a:prstGeom>
        </p:spPr>
      </p:pic>
      <p:sp>
        <p:nvSpPr>
          <p:cNvPr id="5" name="Rectangle 4"/>
          <p:cNvSpPr/>
          <p:nvPr/>
        </p:nvSpPr>
        <p:spPr>
          <a:xfrm>
            <a:off x="1447800" y="5867400"/>
            <a:ext cx="6248400" cy="716280"/>
          </a:xfrm>
          <a:prstGeom prst="rect">
            <a:avLst/>
          </a:prstGeom>
          <a:solidFill>
            <a:schemeClr val="bg1">
              <a:lumMod val="85000"/>
              <a:lumOff val="15000"/>
            </a:schemeClr>
          </a:solidFill>
          <a:ln>
            <a:solidFill>
              <a:schemeClr val="bg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65000"/>
                  <a:lumOff val="35000"/>
                </a:schemeClr>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457200" y="381000"/>
            <a:ext cx="8229600" cy="1143000"/>
          </a:xfrm>
        </p:spPr>
        <p:txBody>
          <a:bodyPr/>
          <a:lstStyle/>
          <a:p>
            <a:pPr>
              <a:defRPr/>
            </a:pPr>
            <a:r>
              <a:rPr lang="en-US" dirty="0" smtClean="0">
                <a:effectLst>
                  <a:outerShdw blurRad="38100" dist="38100" dir="2700000" algn="tl">
                    <a:srgbClr val="000000"/>
                  </a:outerShdw>
                </a:effectLst>
              </a:rPr>
              <a:t>Autism Etiology</a:t>
            </a:r>
          </a:p>
        </p:txBody>
      </p:sp>
      <p:sp>
        <p:nvSpPr>
          <p:cNvPr id="14339" name="Rectangle 3"/>
          <p:cNvSpPr>
            <a:spLocks noGrp="1" noChangeArrowheads="1"/>
          </p:cNvSpPr>
          <p:nvPr>
            <p:ph idx="1"/>
          </p:nvPr>
        </p:nvSpPr>
        <p:spPr>
          <a:xfrm>
            <a:off x="457200" y="1447800"/>
            <a:ext cx="8229600" cy="4530725"/>
          </a:xfrm>
        </p:spPr>
        <p:txBody>
          <a:bodyPr/>
          <a:lstStyle/>
          <a:p>
            <a:pPr marL="0" indent="0">
              <a:buNone/>
            </a:pPr>
            <a:endParaRPr lang="en-US" sz="2800" dirty="0" smtClean="0"/>
          </a:p>
          <a:p>
            <a:r>
              <a:rPr lang="en-US" sz="2800" dirty="0" smtClean="0"/>
              <a:t>Chromosomal - fragile X syndrome, tuberous sclerosis</a:t>
            </a:r>
          </a:p>
          <a:p>
            <a:r>
              <a:rPr lang="en-US" sz="2800" dirty="0" smtClean="0"/>
              <a:t>Genetic - increased risk in twins, sibs</a:t>
            </a:r>
          </a:p>
          <a:p>
            <a:r>
              <a:rPr lang="en-US" sz="2800" dirty="0" smtClean="0"/>
              <a:t>Structural - anatomic, cellular</a:t>
            </a:r>
          </a:p>
          <a:p>
            <a:r>
              <a:rPr lang="en-US" sz="2800" dirty="0" smtClean="0"/>
              <a:t>Infectious</a:t>
            </a:r>
          </a:p>
          <a:p>
            <a:r>
              <a:rPr lang="en-US" sz="2800" dirty="0" smtClean="0"/>
              <a:t>Others being investigated (e.g., environmental, toxic, immunologic, gastrointestinal, etc.)</a:t>
            </a:r>
          </a:p>
          <a:p>
            <a:endParaRPr lang="en-US" sz="2800"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1026"/>
          <p:cNvSpPr>
            <a:spLocks noGrp="1" noChangeArrowheads="1"/>
          </p:cNvSpPr>
          <p:nvPr>
            <p:ph type="title"/>
          </p:nvPr>
        </p:nvSpPr>
        <p:spPr>
          <a:xfrm>
            <a:off x="609600" y="457200"/>
            <a:ext cx="7467600" cy="1143000"/>
          </a:xfrm>
        </p:spPr>
        <p:txBody>
          <a:bodyPr>
            <a:normAutofit fontScale="90000"/>
          </a:bodyPr>
          <a:lstStyle/>
          <a:p>
            <a:pPr>
              <a:defRPr/>
            </a:pPr>
            <a:r>
              <a:rPr lang="en-US" sz="4400" dirty="0" smtClean="0">
                <a:effectLst>
                  <a:outerShdw blurRad="38100" dist="38100" dir="2700000" algn="tl">
                    <a:srgbClr val="000000"/>
                  </a:outerShdw>
                </a:effectLst>
              </a:rPr>
              <a:t>Autism </a:t>
            </a:r>
            <a:br>
              <a:rPr lang="en-US" sz="4400" dirty="0" smtClean="0">
                <a:effectLst>
                  <a:outerShdw blurRad="38100" dist="38100" dir="2700000" algn="tl">
                    <a:srgbClr val="000000"/>
                  </a:outerShdw>
                </a:effectLst>
              </a:rPr>
            </a:br>
            <a:endParaRPr lang="en-US" sz="2800" b="0" dirty="0" smtClean="0"/>
          </a:p>
        </p:txBody>
      </p:sp>
      <p:sp>
        <p:nvSpPr>
          <p:cNvPr id="192515" name="Rectangle 1027"/>
          <p:cNvSpPr>
            <a:spLocks noGrp="1" noChangeArrowheads="1"/>
          </p:cNvSpPr>
          <p:nvPr>
            <p:ph idx="1"/>
          </p:nvPr>
        </p:nvSpPr>
        <p:spPr>
          <a:xfrm>
            <a:off x="381000" y="1371600"/>
            <a:ext cx="8382000" cy="4495800"/>
          </a:xfrm>
        </p:spPr>
        <p:txBody>
          <a:bodyPr>
            <a:normAutofit/>
          </a:bodyPr>
          <a:lstStyle/>
          <a:p>
            <a:pPr>
              <a:lnSpc>
                <a:spcPct val="90000"/>
              </a:lnSpc>
              <a:buFontTx/>
              <a:buNone/>
              <a:defRPr/>
            </a:pPr>
            <a:endParaRPr lang="en-US" sz="2600" dirty="0" smtClean="0"/>
          </a:p>
          <a:p>
            <a:pPr>
              <a:lnSpc>
                <a:spcPct val="90000"/>
              </a:lnSpc>
              <a:defRPr/>
            </a:pPr>
            <a:r>
              <a:rPr lang="en-US" sz="3200" b="1" dirty="0" smtClean="0"/>
              <a:t>Less</a:t>
            </a:r>
            <a:r>
              <a:rPr lang="en-US" sz="3200" dirty="0" smtClean="0"/>
              <a:t> </a:t>
            </a:r>
            <a:r>
              <a:rPr lang="en-US" sz="3200" b="1" dirty="0" smtClean="0"/>
              <a:t>than 60% </a:t>
            </a:r>
            <a:r>
              <a:rPr lang="en-US" sz="3200" dirty="0" smtClean="0"/>
              <a:t>score in the range of Intellectual Disability on IQ tests (represents the opposite of </a:t>
            </a:r>
            <a:r>
              <a:rPr lang="en-US" sz="3200" dirty="0" err="1" smtClean="0"/>
              <a:t>Kanner</a:t>
            </a:r>
            <a:r>
              <a:rPr lang="en-US" sz="3200" dirty="0" smtClean="0"/>
              <a:t>, 1943)</a:t>
            </a:r>
          </a:p>
          <a:p>
            <a:pPr>
              <a:lnSpc>
                <a:spcPct val="90000"/>
              </a:lnSpc>
              <a:defRPr/>
            </a:pPr>
            <a:r>
              <a:rPr lang="en-US" sz="3200" dirty="0" smtClean="0"/>
              <a:t>Boys: girls is 4:1</a:t>
            </a:r>
          </a:p>
          <a:p>
            <a:pPr>
              <a:lnSpc>
                <a:spcPct val="90000"/>
              </a:lnSpc>
              <a:defRPr/>
            </a:pPr>
            <a:r>
              <a:rPr lang="en-US" sz="3200" dirty="0" smtClean="0"/>
              <a:t>No racial, ethnic, social, economic correlation</a:t>
            </a:r>
          </a:p>
          <a:p>
            <a:pPr>
              <a:lnSpc>
                <a:spcPct val="90000"/>
              </a:lnSpc>
              <a:defRPr/>
            </a:pPr>
            <a:r>
              <a:rPr lang="en-US" sz="3200" dirty="0" smtClean="0"/>
              <a:t>Increased seizure risk (~30%)</a:t>
            </a:r>
            <a:endParaRPr lang="en-US" sz="3200" dirty="0" smtClean="0">
              <a:effectLst>
                <a:outerShdw blurRad="38100" dist="38100" dir="2700000" algn="tl">
                  <a:srgbClr val="000000"/>
                </a:outerShdw>
              </a:effectLst>
            </a:endParaRPr>
          </a:p>
          <a:p>
            <a:pPr>
              <a:lnSpc>
                <a:spcPct val="90000"/>
              </a:lnSpc>
              <a:defRPr/>
            </a:pPr>
            <a:endParaRPr lang="en-US" sz="3500"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423938" name="Picture 2" descr="H:\TaC Resources\Autism Team Training\2010-2011\Aut Team 10-11 Day 1\Carson pilo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304801"/>
            <a:ext cx="8534400" cy="61731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79905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20972889">
            <a:off x="2435667" y="1229537"/>
            <a:ext cx="3888284" cy="4525963"/>
          </a:xfrm>
        </p:spPr>
      </p:pic>
    </p:spTree>
    <p:extLst>
      <p:ext uri="{BB962C8B-B14F-4D97-AF65-F5344CB8AC3E}">
        <p14:creationId xmlns:p14="http://schemas.microsoft.com/office/powerpoint/2010/main" val="30703655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2" name="Rectangle 2"/>
          <p:cNvSpPr>
            <a:spLocks noGrp="1" noChangeArrowheads="1"/>
          </p:cNvSpPr>
          <p:nvPr>
            <p:ph type="title"/>
          </p:nvPr>
        </p:nvSpPr>
        <p:spPr>
          <a:xfrm>
            <a:off x="457200" y="152400"/>
            <a:ext cx="8229600" cy="1143000"/>
          </a:xfrm>
        </p:spPr>
        <p:txBody>
          <a:bodyPr/>
          <a:lstStyle/>
          <a:p>
            <a:r>
              <a:rPr lang="en-US" dirty="0" smtClean="0"/>
              <a:t>Asperger’s Disorder </a:t>
            </a:r>
            <a:r>
              <a:rPr lang="en-US" sz="1800" dirty="0"/>
              <a:t>(DSM-IV TR)</a:t>
            </a:r>
            <a:r>
              <a:rPr lang="en-US" sz="1800" dirty="0" smtClean="0"/>
              <a:t> </a:t>
            </a:r>
            <a:endParaRPr lang="en-US" sz="1800" dirty="0"/>
          </a:p>
        </p:txBody>
      </p:sp>
      <p:sp>
        <p:nvSpPr>
          <p:cNvPr id="296963" name="Rectangle 3"/>
          <p:cNvSpPr>
            <a:spLocks noGrp="1" noChangeArrowheads="1"/>
          </p:cNvSpPr>
          <p:nvPr>
            <p:ph idx="1"/>
          </p:nvPr>
        </p:nvSpPr>
        <p:spPr>
          <a:xfrm>
            <a:off x="304800" y="1219200"/>
            <a:ext cx="8535987" cy="5030787"/>
          </a:xfrm>
        </p:spPr>
        <p:txBody>
          <a:bodyPr/>
          <a:lstStyle/>
          <a:p>
            <a:r>
              <a:rPr lang="en-US" sz="4000" b="1" dirty="0"/>
              <a:t>No </a:t>
            </a:r>
            <a:r>
              <a:rPr lang="en-US" dirty="0"/>
              <a:t>clinically significant delays in language, yet social use of language is deficient</a:t>
            </a:r>
          </a:p>
          <a:p>
            <a:r>
              <a:rPr lang="en-US" sz="4000" b="1" dirty="0">
                <a:solidFill>
                  <a:schemeClr val="hlink"/>
                </a:solidFill>
              </a:rPr>
              <a:t>No</a:t>
            </a:r>
            <a:r>
              <a:rPr lang="en-US" dirty="0">
                <a:solidFill>
                  <a:schemeClr val="hlink"/>
                </a:solidFill>
              </a:rPr>
              <a:t> significant delays in cognition or self help skills</a:t>
            </a:r>
          </a:p>
          <a:p>
            <a:r>
              <a:rPr lang="en-US" sz="2800" dirty="0"/>
              <a:t>Severe, sustained impairment in social interaction</a:t>
            </a:r>
          </a:p>
          <a:p>
            <a:r>
              <a:rPr lang="en-US" sz="2800" dirty="0">
                <a:solidFill>
                  <a:schemeClr val="hlink"/>
                </a:solidFill>
              </a:rPr>
              <a:t>Restricted, repetitive patterns of behaviors or interests impairing social </a:t>
            </a:r>
            <a:r>
              <a:rPr lang="en-US" sz="2800" dirty="0" smtClean="0">
                <a:solidFill>
                  <a:schemeClr val="hlink"/>
                </a:solidFill>
              </a:rPr>
              <a:t>functioning</a:t>
            </a:r>
          </a:p>
          <a:p>
            <a:pPr>
              <a:buClr>
                <a:srgbClr val="FFFF00"/>
              </a:buClr>
              <a:buSzPct val="100000"/>
              <a:buFont typeface="Wingdings" pitchFamily="2" charset="2"/>
              <a:buChar char="Ø"/>
            </a:pPr>
            <a:r>
              <a:rPr lang="en-US" b="1" dirty="0" smtClean="0">
                <a:solidFill>
                  <a:srgbClr val="FFFF00"/>
                </a:solidFill>
              </a:rPr>
              <a:t>Discussion: What are the implications of eliminating this classification?</a:t>
            </a:r>
            <a:endParaRPr lang="en-US" sz="3600" b="1" dirty="0">
              <a:solidFill>
                <a:srgbClr val="FFFF00"/>
              </a:solidFill>
            </a:endParaRPr>
          </a:p>
          <a:p>
            <a:endParaRPr lang="en-US" dirty="0">
              <a:solidFill>
                <a:schemeClr val="hlink"/>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96963">
                                            <p:txEl>
                                              <p:pRg st="4" end="4"/>
                                            </p:txEl>
                                          </p:spTgt>
                                        </p:tgtEl>
                                        <p:attrNameLst>
                                          <p:attrName>style.visibility</p:attrName>
                                        </p:attrNameLst>
                                      </p:cBhvr>
                                      <p:to>
                                        <p:strVal val="visible"/>
                                      </p:to>
                                    </p:set>
                                    <p:anim calcmode="lin" valueType="num">
                                      <p:cBhvr additive="base">
                                        <p:cTn id="7" dur="500" fill="hold"/>
                                        <p:tgtEl>
                                          <p:spTgt spid="29696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9696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a:defRPr/>
            </a:pPr>
            <a:r>
              <a:rPr lang="en-US" b="1" smtClean="0">
                <a:effectLst>
                  <a:outerShdw blurRad="38100" dist="38100" dir="2700000" algn="tl">
                    <a:srgbClr val="000000"/>
                  </a:outerShdw>
                </a:effectLst>
                <a:latin typeface="Arial" charset="0"/>
              </a:rPr>
              <a:t>Asperger’s Disorder </a:t>
            </a:r>
            <a:endParaRPr lang="en-US" sz="3200" b="1" smtClean="0">
              <a:effectLst>
                <a:outerShdw blurRad="38100" dist="38100" dir="2700000" algn="tl">
                  <a:srgbClr val="000000"/>
                </a:outerShdw>
              </a:effectLst>
              <a:latin typeface="Arial" charset="0"/>
            </a:endParaRPr>
          </a:p>
        </p:txBody>
      </p:sp>
      <p:sp>
        <p:nvSpPr>
          <p:cNvPr id="18435" name="Rectangle 3"/>
          <p:cNvSpPr>
            <a:spLocks noGrp="1" noChangeArrowheads="1"/>
          </p:cNvSpPr>
          <p:nvPr>
            <p:ph idx="1"/>
          </p:nvPr>
        </p:nvSpPr>
        <p:spPr>
          <a:xfrm>
            <a:off x="440267" y="1524000"/>
            <a:ext cx="8703733" cy="5105400"/>
          </a:xfrm>
        </p:spPr>
        <p:txBody>
          <a:bodyPr/>
          <a:lstStyle/>
          <a:p>
            <a:r>
              <a:rPr lang="en-US" i="1" dirty="0" smtClean="0">
                <a:latin typeface="Arial" charset="0"/>
              </a:rPr>
              <a:t>“perceives the world differently from everyone else”                       --Tony Attwood</a:t>
            </a:r>
          </a:p>
          <a:p>
            <a:endParaRPr lang="en-US" sz="1800" i="1" dirty="0" smtClean="0">
              <a:latin typeface="Arial" charset="0"/>
            </a:endParaRPr>
          </a:p>
          <a:p>
            <a:r>
              <a:rPr lang="en-US" i="1" dirty="0" smtClean="0">
                <a:latin typeface="Arial" charset="0"/>
              </a:rPr>
              <a:t>“expert on things, not people”   --Ami </a:t>
            </a:r>
            <a:r>
              <a:rPr lang="en-US" i="1" dirty="0" err="1" smtClean="0">
                <a:latin typeface="Arial" charset="0"/>
              </a:rPr>
              <a:t>Klin</a:t>
            </a:r>
            <a:endParaRPr lang="en-US" i="1" dirty="0" smtClean="0">
              <a:latin typeface="Arial" charset="0"/>
            </a:endParaRPr>
          </a:p>
          <a:p>
            <a:endParaRPr lang="en-US" sz="1800" i="1" dirty="0" smtClean="0">
              <a:latin typeface="Arial" charset="0"/>
            </a:endParaRPr>
          </a:p>
          <a:p>
            <a:r>
              <a:rPr lang="en-US" i="1" dirty="0" smtClean="0">
                <a:latin typeface="Arial" charset="0"/>
              </a:rPr>
              <a:t>“many behaviors in children with autism can be attributed to poor modulation of sensory input in the brain” --Winnie Dunn </a:t>
            </a:r>
            <a:r>
              <a:rPr lang="en-US" sz="2800" i="1" dirty="0" smtClean="0">
                <a:latin typeface="Arial" charset="0"/>
              </a:rPr>
              <a:t>(Learners on Autism Spectrum, </a:t>
            </a:r>
            <a:r>
              <a:rPr lang="en-US" sz="2800" i="1" dirty="0" err="1" smtClean="0">
                <a:latin typeface="Arial" charset="0"/>
              </a:rPr>
              <a:t>Buron</a:t>
            </a:r>
            <a:r>
              <a:rPr lang="en-US" sz="2800" i="1" dirty="0" smtClean="0">
                <a:latin typeface="Arial" charset="0"/>
              </a:rPr>
              <a:t> &amp; </a:t>
            </a:r>
            <a:r>
              <a:rPr lang="en-US" sz="2800" i="1" dirty="0" err="1" smtClean="0">
                <a:latin typeface="Arial" charset="0"/>
              </a:rPr>
              <a:t>Wolfberg</a:t>
            </a:r>
            <a:r>
              <a:rPr lang="en-US" sz="2800" i="1" dirty="0" smtClean="0">
                <a:latin typeface="Arial" charset="0"/>
              </a:rPr>
              <a:t> </a:t>
            </a:r>
            <a:r>
              <a:rPr lang="en-US" sz="2800" i="1" dirty="0" err="1" smtClean="0">
                <a:latin typeface="Arial" charset="0"/>
              </a:rPr>
              <a:t>eds</a:t>
            </a:r>
            <a:r>
              <a:rPr lang="en-US" sz="2800" i="1" dirty="0" smtClean="0">
                <a:latin typeface="Arial" charset="0"/>
              </a:rPr>
              <a:t>)</a:t>
            </a:r>
            <a:endParaRPr lang="en-US" sz="4000" i="1" dirty="0" smtClean="0">
              <a:latin typeface="Arial"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a:defRPr/>
            </a:pPr>
            <a:r>
              <a:rPr lang="en-US" b="1" smtClean="0">
                <a:effectLst>
                  <a:outerShdw blurRad="38100" dist="38100" dir="2700000" algn="tl">
                    <a:srgbClr val="000000"/>
                  </a:outerShdw>
                </a:effectLst>
                <a:latin typeface="Arial" charset="0"/>
              </a:rPr>
              <a:t>Asperger’s Disorder</a:t>
            </a:r>
          </a:p>
        </p:txBody>
      </p:sp>
      <p:sp>
        <p:nvSpPr>
          <p:cNvPr id="19459" name="Rectangle 3"/>
          <p:cNvSpPr>
            <a:spLocks noGrp="1" noChangeArrowheads="1"/>
          </p:cNvSpPr>
          <p:nvPr>
            <p:ph idx="1"/>
          </p:nvPr>
        </p:nvSpPr>
        <p:spPr>
          <a:xfrm>
            <a:off x="609600" y="1676400"/>
            <a:ext cx="7924800" cy="4114800"/>
          </a:xfrm>
        </p:spPr>
        <p:txBody>
          <a:bodyPr/>
          <a:lstStyle/>
          <a:p>
            <a:r>
              <a:rPr lang="en-US" i="1" dirty="0" smtClean="0">
                <a:latin typeface="Arial" charset="0"/>
              </a:rPr>
              <a:t>“rarely seems relaxed and is easily overwhelmed when things are not as rigid views dictate”        --Karen Williams</a:t>
            </a:r>
          </a:p>
          <a:p>
            <a:endParaRPr lang="en-US" i="1" dirty="0" smtClean="0">
              <a:latin typeface="Arial" charset="0"/>
            </a:endParaRPr>
          </a:p>
          <a:p>
            <a:r>
              <a:rPr lang="en-US" i="1" dirty="0" smtClean="0">
                <a:latin typeface="Arial" charset="0"/>
              </a:rPr>
              <a:t>“painful awareness of social differences, may lead to anxiety and depression”                                                                                    			               --Lorna Wing</a:t>
            </a:r>
          </a:p>
          <a:p>
            <a:endParaRPr lang="en-US"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133048"/>
            <a:ext cx="8229600" cy="1143000"/>
          </a:xfrm>
        </p:spPr>
        <p:txBody>
          <a:bodyPr rtlCol="0">
            <a:normAutofit fontScale="90000"/>
          </a:bodyPr>
          <a:lstStyle/>
          <a:p>
            <a:pPr eaLnBrk="1" fontAlgn="auto" hangingPunct="1">
              <a:spcAft>
                <a:spcPts val="0"/>
              </a:spcAft>
              <a:defRPr/>
            </a:pPr>
            <a:r>
              <a:rPr lang="en-US" sz="4900" b="1" dirty="0" smtClean="0">
                <a:effectLst>
                  <a:outerShdw blurRad="38100" dist="38100" dir="2700000" algn="tl">
                    <a:srgbClr val="000000">
                      <a:alpha val="43137"/>
                    </a:srgbClr>
                  </a:outerShdw>
                </a:effectLst>
                <a:latin typeface="Arial" pitchFamily="34" charset="0"/>
                <a:cs typeface="Arial" pitchFamily="34" charset="0"/>
              </a:rPr>
              <a:t>Asperger’s Disorder</a:t>
            </a:r>
            <a:r>
              <a:rPr lang="en-US" dirty="0" smtClean="0">
                <a:effectLst>
                  <a:outerShdw blurRad="38100" dist="38100" dir="2700000" algn="tl">
                    <a:srgbClr val="000000">
                      <a:alpha val="43137"/>
                    </a:srgbClr>
                  </a:outerShdw>
                </a:effectLst>
                <a:latin typeface="Arial" pitchFamily="34" charset="0"/>
                <a:cs typeface="Arial" pitchFamily="34" charset="0"/>
              </a:rPr>
              <a:t/>
            </a:r>
            <a:br>
              <a:rPr lang="en-US" dirty="0" smtClean="0">
                <a:effectLst>
                  <a:outerShdw blurRad="38100" dist="38100" dir="2700000" algn="tl">
                    <a:srgbClr val="000000">
                      <a:alpha val="43137"/>
                    </a:srgbClr>
                  </a:outerShdw>
                </a:effectLst>
                <a:latin typeface="Arial" pitchFamily="34" charset="0"/>
                <a:cs typeface="Arial" pitchFamily="34" charset="0"/>
              </a:rPr>
            </a:br>
            <a:r>
              <a:rPr lang="en-US" dirty="0" smtClean="0">
                <a:effectLst>
                  <a:outerShdw blurRad="38100" dist="38100" dir="2700000" algn="tl">
                    <a:srgbClr val="000000">
                      <a:alpha val="43137"/>
                    </a:srgbClr>
                  </a:outerShdw>
                </a:effectLst>
                <a:latin typeface="Arial" pitchFamily="34" charset="0"/>
                <a:cs typeface="Arial" pitchFamily="34" charset="0"/>
              </a:rPr>
              <a:t/>
            </a:r>
            <a:br>
              <a:rPr lang="en-US" dirty="0" smtClean="0">
                <a:effectLst>
                  <a:outerShdw blurRad="38100" dist="38100" dir="2700000" algn="tl">
                    <a:srgbClr val="000000">
                      <a:alpha val="43137"/>
                    </a:srgbClr>
                  </a:outerShdw>
                </a:effectLst>
                <a:latin typeface="Arial" pitchFamily="34" charset="0"/>
                <a:cs typeface="Arial" pitchFamily="34" charset="0"/>
              </a:rPr>
            </a:br>
            <a:r>
              <a:rPr lang="en-US" dirty="0" smtClean="0">
                <a:effectLst>
                  <a:outerShdw blurRad="38100" dist="38100" dir="2700000" algn="tl">
                    <a:srgbClr val="000000">
                      <a:alpha val="43137"/>
                    </a:srgbClr>
                  </a:outerShdw>
                </a:effectLst>
                <a:latin typeface="Arial" pitchFamily="34" charset="0"/>
                <a:ea typeface="+mj-ea"/>
                <a:cs typeface="Arial" pitchFamily="34" charset="0"/>
              </a:rPr>
              <a:t>Academic Competence may    Mask Significant Challenges!</a:t>
            </a:r>
          </a:p>
        </p:txBody>
      </p:sp>
      <p:sp>
        <p:nvSpPr>
          <p:cNvPr id="28675" name="Content Placeholder 2"/>
          <p:cNvSpPr>
            <a:spLocks noGrp="1"/>
          </p:cNvSpPr>
          <p:nvPr>
            <p:ph idx="1"/>
          </p:nvPr>
        </p:nvSpPr>
        <p:spPr>
          <a:xfrm>
            <a:off x="152400" y="3429000"/>
            <a:ext cx="9144000" cy="4525963"/>
          </a:xfrm>
        </p:spPr>
        <p:txBody>
          <a:bodyPr/>
          <a:lstStyle/>
          <a:p>
            <a:pPr eaLnBrk="1" hangingPunct="1">
              <a:buFont typeface="Arial" charset="0"/>
              <a:buNone/>
            </a:pPr>
            <a:r>
              <a:rPr lang="en-US" dirty="0" smtClean="0">
                <a:latin typeface="Arial" charset="0"/>
                <a:cs typeface="Arial" charset="0"/>
              </a:rPr>
              <a:t>   </a:t>
            </a:r>
            <a:r>
              <a:rPr lang="en-US" sz="3600" dirty="0" smtClean="0">
                <a:latin typeface="Arial" charset="0"/>
                <a:cs typeface="Arial" charset="0"/>
              </a:rPr>
              <a:t>Often competent in 1:1 settings, </a:t>
            </a:r>
          </a:p>
          <a:p>
            <a:pPr eaLnBrk="1" hangingPunct="1">
              <a:buFont typeface="Arial" charset="0"/>
              <a:buNone/>
            </a:pPr>
            <a:r>
              <a:rPr lang="en-US" sz="3600" dirty="0" smtClean="0">
                <a:latin typeface="Arial" charset="0"/>
                <a:cs typeface="Arial" charset="0"/>
              </a:rPr>
              <a:t>	but cannot be missed on the    playground!</a:t>
            </a:r>
            <a:endParaRPr lang="en-US" dirty="0" smtClean="0">
              <a:latin typeface="Arial" charset="0"/>
              <a:cs typeface="Arial" charset="0"/>
            </a:endParaRPr>
          </a:p>
          <a:p>
            <a:pPr eaLnBrk="1" hangingPunct="1"/>
            <a:endParaRPr lang="en-US" dirty="0" smtClean="0"/>
          </a:p>
          <a:p>
            <a:pPr eaLnBrk="1" hangingPunct="1">
              <a:buFont typeface="Wingdings 2" pitchFamily="-107" charset="2"/>
              <a:buNone/>
            </a:pPr>
            <a:r>
              <a:rPr lang="en-US" dirty="0" smtClean="0"/>
              <a:t> </a:t>
            </a:r>
          </a:p>
          <a:p>
            <a:pPr eaLnBrk="1" hangingPunct="1">
              <a:buFont typeface="Wingdings 2" pitchFamily="-107" charset="2"/>
              <a:buNone/>
            </a:pPr>
            <a:endParaRPr lang="en-US" dirty="0" smtClean="0"/>
          </a:p>
        </p:txBody>
      </p:sp>
      <p:sp>
        <p:nvSpPr>
          <p:cNvPr id="3" name="Down Arrow 2"/>
          <p:cNvSpPr/>
          <p:nvPr/>
        </p:nvSpPr>
        <p:spPr>
          <a:xfrm rot="3285201">
            <a:off x="7464217" y="1201067"/>
            <a:ext cx="875253" cy="124551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2" name="Rectangle 2"/>
          <p:cNvSpPr>
            <a:spLocks noGrp="1" noChangeArrowheads="1"/>
          </p:cNvSpPr>
          <p:nvPr>
            <p:ph type="title"/>
          </p:nvPr>
        </p:nvSpPr>
        <p:spPr/>
        <p:txBody>
          <a:bodyPr/>
          <a:lstStyle/>
          <a:p>
            <a:endParaRPr lang="en-US"/>
          </a:p>
        </p:txBody>
      </p:sp>
      <p:sp>
        <p:nvSpPr>
          <p:cNvPr id="302083" name="Rectangle 3"/>
          <p:cNvSpPr>
            <a:spLocks noGrp="1" noChangeArrowheads="1"/>
          </p:cNvSpPr>
          <p:nvPr>
            <p:ph idx="1"/>
          </p:nvPr>
        </p:nvSpPr>
        <p:spPr/>
        <p:txBody>
          <a:bodyPr/>
          <a:lstStyle/>
          <a:p>
            <a:endParaRPr lang="en-US"/>
          </a:p>
        </p:txBody>
      </p:sp>
      <p:pic>
        <p:nvPicPr>
          <p:cNvPr id="302087" name="Picture 7" descr="MCj03518190000[1]"/>
          <p:cNvPicPr>
            <a:picLocks noChangeAspect="1" noChangeArrowheads="1"/>
          </p:cNvPicPr>
          <p:nvPr/>
        </p:nvPicPr>
        <p:blipFill>
          <a:blip r:embed="rId2" cstate="print"/>
          <a:srcRect/>
          <a:stretch>
            <a:fillRect/>
          </a:stretch>
        </p:blipFill>
        <p:spPr bwMode="auto">
          <a:xfrm>
            <a:off x="2133600" y="1143000"/>
            <a:ext cx="4572000" cy="4441825"/>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Profile</a:t>
            </a:r>
            <a:endParaRPr lang="en-US" dirty="0"/>
          </a:p>
        </p:txBody>
      </p:sp>
      <p:sp>
        <p:nvSpPr>
          <p:cNvPr id="3" name="Content Placeholder 2"/>
          <p:cNvSpPr>
            <a:spLocks noGrp="1"/>
          </p:cNvSpPr>
          <p:nvPr>
            <p:ph idx="1"/>
          </p:nvPr>
        </p:nvSpPr>
        <p:spPr/>
        <p:txBody>
          <a:bodyPr/>
          <a:lstStyle/>
          <a:p>
            <a:r>
              <a:rPr lang="en-US" dirty="0" smtClean="0"/>
              <a:t>Activity…</a:t>
            </a:r>
            <a:endParaRPr lang="en-US" dirty="0"/>
          </a:p>
        </p:txBody>
      </p:sp>
      <p:pic>
        <p:nvPicPr>
          <p:cNvPr id="4" name="Picture 5"/>
          <p:cNvPicPr>
            <a:picLocks noChangeAspect="1" noChangeArrowheads="1"/>
          </p:cNvPicPr>
          <p:nvPr/>
        </p:nvPicPr>
        <p:blipFill>
          <a:blip r:embed="rId2" cstate="print"/>
          <a:srcRect/>
          <a:stretch>
            <a:fillRect/>
          </a:stretch>
        </p:blipFill>
        <p:spPr bwMode="auto">
          <a:xfrm>
            <a:off x="7010400" y="228600"/>
            <a:ext cx="1274187" cy="1219200"/>
          </a:xfrm>
          <a:prstGeom prst="rect">
            <a:avLst/>
          </a:prstGeom>
          <a:noFill/>
          <a:ln w="9525">
            <a:noFill/>
            <a:miter lim="800000"/>
            <a:headEnd/>
            <a:tailEnd/>
          </a:ln>
          <a:effectLst/>
        </p:spPr>
      </p:pic>
    </p:spTree>
    <p:extLst>
      <p:ext uri="{BB962C8B-B14F-4D97-AF65-F5344CB8AC3E}">
        <p14:creationId xmlns:p14="http://schemas.microsoft.com/office/powerpoint/2010/main" val="353838912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fontScale="90000"/>
          </a:bodyPr>
          <a:lstStyle/>
          <a:p>
            <a:r>
              <a:rPr lang="en-US" b="1" dirty="0" smtClean="0"/>
              <a:t>Communication, Sensory, Social Challenges across the Spectrum</a:t>
            </a:r>
            <a:endParaRPr lang="en-US" b="1" dirty="0"/>
          </a:p>
        </p:txBody>
      </p:sp>
      <p:sp>
        <p:nvSpPr>
          <p:cNvPr id="3" name="Content Placeholder 2"/>
          <p:cNvSpPr>
            <a:spLocks noGrp="1"/>
          </p:cNvSpPr>
          <p:nvPr>
            <p:ph idx="1"/>
          </p:nvPr>
        </p:nvSpPr>
        <p:spPr>
          <a:xfrm>
            <a:off x="304800" y="1981200"/>
            <a:ext cx="8229600" cy="4530725"/>
          </a:xfrm>
        </p:spPr>
        <p:txBody>
          <a:bodyPr/>
          <a:lstStyle/>
          <a:p>
            <a:r>
              <a:rPr lang="en-US" dirty="0" smtClean="0"/>
              <a:t>Autism:</a:t>
            </a:r>
          </a:p>
          <a:p>
            <a:pPr lvl="1">
              <a:buFont typeface="Arial" pitchFamily="34" charset="0"/>
              <a:buChar char="•"/>
            </a:pPr>
            <a:r>
              <a:rPr lang="en-US" dirty="0"/>
              <a:t> </a:t>
            </a:r>
            <a:endParaRPr lang="en-US" dirty="0" smtClean="0"/>
          </a:p>
          <a:p>
            <a:pPr lvl="1">
              <a:buFont typeface="Arial" pitchFamily="34" charset="0"/>
              <a:buChar char="•"/>
            </a:pPr>
            <a:r>
              <a:rPr lang="en-US" dirty="0"/>
              <a:t> </a:t>
            </a:r>
            <a:endParaRPr lang="en-US" dirty="0" smtClean="0"/>
          </a:p>
          <a:p>
            <a:pPr lvl="1">
              <a:buFont typeface="Arial" pitchFamily="34" charset="0"/>
              <a:buChar char="•"/>
            </a:pPr>
            <a:r>
              <a:rPr lang="en-US" dirty="0"/>
              <a:t> </a:t>
            </a:r>
            <a:endParaRPr lang="en-US" dirty="0" smtClean="0"/>
          </a:p>
          <a:p>
            <a:r>
              <a:rPr lang="en-US" dirty="0" smtClean="0"/>
              <a:t>Asperger’s Syndrome:</a:t>
            </a:r>
          </a:p>
          <a:p>
            <a:pPr lvl="1">
              <a:buFont typeface="Arial" pitchFamily="34" charset="0"/>
              <a:buChar char="•"/>
            </a:pPr>
            <a:r>
              <a:rPr lang="en-US" dirty="0"/>
              <a:t> </a:t>
            </a:r>
            <a:endParaRPr lang="en-US" dirty="0" smtClean="0"/>
          </a:p>
          <a:p>
            <a:pPr lvl="1">
              <a:buFont typeface="Arial" pitchFamily="34" charset="0"/>
              <a:buChar char="•"/>
            </a:pPr>
            <a:r>
              <a:rPr lang="en-US" dirty="0"/>
              <a:t> </a:t>
            </a:r>
            <a:endParaRPr lang="en-US" dirty="0" smtClean="0"/>
          </a:p>
          <a:p>
            <a:pPr lvl="1">
              <a:buFont typeface="Arial" pitchFamily="34" charset="0"/>
              <a:buChar char="•"/>
            </a:pPr>
            <a:r>
              <a:rPr lang="en-US" dirty="0"/>
              <a:t>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bwMode="auto">
          <a:xfrm>
            <a:off x="381000" y="1981200"/>
            <a:ext cx="4038600" cy="44958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2" name="Title 1"/>
          <p:cNvSpPr>
            <a:spLocks noGrp="1"/>
          </p:cNvSpPr>
          <p:nvPr>
            <p:ph type="title"/>
          </p:nvPr>
        </p:nvSpPr>
        <p:spPr>
          <a:xfrm>
            <a:off x="457200" y="381000"/>
            <a:ext cx="8229600" cy="1143000"/>
          </a:xfrm>
        </p:spPr>
        <p:txBody>
          <a:bodyPr>
            <a:normAutofit fontScale="90000"/>
          </a:bodyPr>
          <a:lstStyle/>
          <a:p>
            <a:r>
              <a:rPr lang="en-US" dirty="0" smtClean="0"/>
              <a:t>Challenges may be </a:t>
            </a:r>
            <a:br>
              <a:rPr lang="en-US" dirty="0" smtClean="0"/>
            </a:br>
            <a:r>
              <a:rPr lang="en-US" dirty="0" smtClean="0"/>
              <a:t>Expressed Through Behavior</a:t>
            </a:r>
            <a:endParaRPr lang="en-US" dirty="0"/>
          </a:p>
        </p:txBody>
      </p:sp>
      <p:sp>
        <p:nvSpPr>
          <p:cNvPr id="3" name="Content Placeholder 2"/>
          <p:cNvSpPr>
            <a:spLocks noGrp="1"/>
          </p:cNvSpPr>
          <p:nvPr>
            <p:ph sz="half" idx="1"/>
          </p:nvPr>
        </p:nvSpPr>
        <p:spPr>
          <a:xfrm>
            <a:off x="381000" y="1981200"/>
            <a:ext cx="4419600" cy="4530725"/>
          </a:xfrm>
          <a:solidFill>
            <a:schemeClr val="accent1">
              <a:lumMod val="50000"/>
            </a:schemeClr>
          </a:solidFill>
        </p:spPr>
        <p:txBody>
          <a:bodyPr>
            <a:normAutofit/>
          </a:bodyPr>
          <a:lstStyle/>
          <a:p>
            <a:pPr>
              <a:buNone/>
            </a:pPr>
            <a:r>
              <a:rPr lang="en-US" b="1" dirty="0" smtClean="0">
                <a:solidFill>
                  <a:schemeClr val="accent1">
                    <a:lumMod val="40000"/>
                    <a:lumOff val="60000"/>
                  </a:schemeClr>
                </a:solidFill>
              </a:rPr>
              <a:t>Student Misperceptions:</a:t>
            </a:r>
            <a:endParaRPr lang="en-US" b="1" i="1" dirty="0" smtClean="0">
              <a:solidFill>
                <a:schemeClr val="accent1">
                  <a:lumMod val="40000"/>
                  <a:lumOff val="60000"/>
                </a:schemeClr>
              </a:solidFill>
            </a:endParaRPr>
          </a:p>
          <a:p>
            <a:pPr>
              <a:buNone/>
            </a:pPr>
            <a:r>
              <a:rPr lang="en-US" i="1" dirty="0" smtClean="0"/>
              <a:t>I don’t understand…</a:t>
            </a:r>
          </a:p>
          <a:p>
            <a:pPr>
              <a:buNone/>
            </a:pPr>
            <a:r>
              <a:rPr lang="en-US" i="1" dirty="0" smtClean="0"/>
              <a:t>I don’t feel at ease…</a:t>
            </a:r>
          </a:p>
          <a:p>
            <a:pPr>
              <a:buNone/>
            </a:pPr>
            <a:r>
              <a:rPr lang="en-US" i="1" dirty="0" smtClean="0"/>
              <a:t>I don’t want this activity..</a:t>
            </a:r>
          </a:p>
          <a:p>
            <a:pPr>
              <a:buNone/>
            </a:pPr>
            <a:r>
              <a:rPr lang="en-US" i="1" dirty="0" smtClean="0"/>
              <a:t>I don’t have access to…</a:t>
            </a:r>
          </a:p>
          <a:p>
            <a:pPr>
              <a:buNone/>
            </a:pPr>
            <a:r>
              <a:rPr lang="en-US" i="1" dirty="0" smtClean="0"/>
              <a:t>I don’t know how to say..</a:t>
            </a:r>
          </a:p>
          <a:p>
            <a:pPr>
              <a:buNone/>
            </a:pPr>
            <a:r>
              <a:rPr lang="en-US" i="1" dirty="0" smtClean="0"/>
              <a:t>I don’t know how to do…</a:t>
            </a:r>
          </a:p>
          <a:p>
            <a:pPr>
              <a:buNone/>
            </a:pPr>
            <a:r>
              <a:rPr lang="en-US" i="1" dirty="0" smtClean="0"/>
              <a:t>I don’t know if I am OK…</a:t>
            </a:r>
          </a:p>
        </p:txBody>
      </p:sp>
      <p:sp>
        <p:nvSpPr>
          <p:cNvPr id="4" name="Content Placeholder 3"/>
          <p:cNvSpPr>
            <a:spLocks noGrp="1"/>
          </p:cNvSpPr>
          <p:nvPr>
            <p:ph sz="half" idx="2"/>
          </p:nvPr>
        </p:nvSpPr>
        <p:spPr>
          <a:xfrm>
            <a:off x="5257800" y="1905000"/>
            <a:ext cx="3733800" cy="4530725"/>
          </a:xfrm>
        </p:spPr>
        <p:txBody>
          <a:bodyPr>
            <a:normAutofit/>
          </a:bodyPr>
          <a:lstStyle/>
          <a:p>
            <a:endParaRPr lang="en-US" dirty="0" smtClean="0"/>
          </a:p>
          <a:p>
            <a:pPr>
              <a:buNone/>
            </a:pPr>
            <a:r>
              <a:rPr lang="en-US" b="1" dirty="0" smtClean="0">
                <a:solidFill>
                  <a:srgbClr val="FFFF00"/>
                </a:solidFill>
              </a:rPr>
              <a:t>   Often Lead to an Intense Response </a:t>
            </a:r>
          </a:p>
          <a:p>
            <a:pPr>
              <a:buNone/>
            </a:pPr>
            <a:r>
              <a:rPr lang="en-US" b="1" dirty="0" smtClean="0">
                <a:solidFill>
                  <a:srgbClr val="FFFF00"/>
                </a:solidFill>
              </a:rPr>
              <a:t> </a:t>
            </a:r>
          </a:p>
          <a:p>
            <a:pPr>
              <a:buNone/>
            </a:pPr>
            <a:r>
              <a:rPr lang="en-US" b="1" dirty="0" smtClean="0">
                <a:solidFill>
                  <a:srgbClr val="FFFF00"/>
                </a:solidFill>
              </a:rPr>
              <a:t>   Do NOT Match the Level of Severity of the Problem </a:t>
            </a:r>
          </a:p>
          <a:p>
            <a:pPr>
              <a:buNone/>
            </a:pPr>
            <a:endParaRPr lang="en-US" b="1" dirty="0" smtClean="0">
              <a:solidFill>
                <a:srgbClr val="FFFF00"/>
              </a:solidFill>
            </a:endParaRPr>
          </a:p>
          <a:p>
            <a:pPr>
              <a:buNone/>
            </a:pPr>
            <a:endParaRPr lang="en-US" dirty="0" smtClean="0"/>
          </a:p>
          <a:p>
            <a:pPr>
              <a:buNone/>
            </a:pPr>
            <a:endParaRPr lang="en-US" dirty="0"/>
          </a:p>
        </p:txBody>
      </p:sp>
      <p:cxnSp>
        <p:nvCxnSpPr>
          <p:cNvPr id="6" name="Straight Arrow Connector 5"/>
          <p:cNvCxnSpPr/>
          <p:nvPr/>
        </p:nvCxnSpPr>
        <p:spPr bwMode="auto">
          <a:xfrm>
            <a:off x="4495800" y="2819400"/>
            <a:ext cx="914400" cy="762000"/>
          </a:xfrm>
          <a:prstGeom prst="straightConnector1">
            <a:avLst/>
          </a:prstGeom>
          <a:solidFill>
            <a:schemeClr val="accent1"/>
          </a:solidFill>
          <a:ln w="57150" cap="flat" cmpd="sng" algn="ctr">
            <a:solidFill>
              <a:schemeClr val="tx1"/>
            </a:solidFill>
            <a:prstDash val="solid"/>
            <a:round/>
            <a:headEnd type="none" w="med" len="med"/>
            <a:tailEnd type="arrow"/>
          </a:ln>
          <a:effectLst/>
        </p:spPr>
      </p:cxnSp>
      <p:cxnSp>
        <p:nvCxnSpPr>
          <p:cNvPr id="8" name="Straight Arrow Connector 7"/>
          <p:cNvCxnSpPr/>
          <p:nvPr/>
        </p:nvCxnSpPr>
        <p:spPr bwMode="auto">
          <a:xfrm flipV="1">
            <a:off x="4572000" y="3810000"/>
            <a:ext cx="838200" cy="1905000"/>
          </a:xfrm>
          <a:prstGeom prst="straightConnector1">
            <a:avLst/>
          </a:prstGeom>
          <a:solidFill>
            <a:schemeClr val="accent1"/>
          </a:solidFill>
          <a:ln w="57150" cap="flat" cmpd="sng" algn="ctr">
            <a:solidFill>
              <a:schemeClr val="tx1"/>
            </a:solidFill>
            <a:prstDash val="solid"/>
            <a:round/>
            <a:headEnd type="none" w="med" len="med"/>
            <a:tailEnd type="arrow"/>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 calcmode="lin" valueType="num">
                                      <p:cBhvr additive="base">
                                        <p:cTn id="1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 calcmode="lin" valueType="num">
                                      <p:cBhvr additive="base">
                                        <p:cTn id="21"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 calcmode="lin" valueType="num">
                                      <p:cBhvr additive="base">
                                        <p:cTn id="27"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1" name="Rectangle 3"/>
          <p:cNvSpPr>
            <a:spLocks noGrp="1" noChangeArrowheads="1"/>
          </p:cNvSpPr>
          <p:nvPr>
            <p:ph idx="1"/>
          </p:nvPr>
        </p:nvSpPr>
        <p:spPr>
          <a:xfrm>
            <a:off x="762000" y="609600"/>
            <a:ext cx="7770813" cy="4268788"/>
          </a:xfrm>
        </p:spPr>
        <p:txBody>
          <a:bodyPr/>
          <a:lstStyle/>
          <a:p>
            <a:pPr algn="ctr">
              <a:buFont typeface="Wingdings" pitchFamily="2" charset="2"/>
              <a:buNone/>
            </a:pPr>
            <a:r>
              <a:rPr lang="en-US" sz="3600" i="1" dirty="0"/>
              <a:t>It is easier to prevent </a:t>
            </a:r>
          </a:p>
          <a:p>
            <a:pPr algn="ctr">
              <a:buFont typeface="Wingdings" pitchFamily="2" charset="2"/>
              <a:buNone/>
            </a:pPr>
            <a:r>
              <a:rPr lang="en-US" sz="3600" i="1" dirty="0"/>
              <a:t>a behavior from occurring, </a:t>
            </a:r>
          </a:p>
          <a:p>
            <a:pPr algn="ctr">
              <a:buFont typeface="Wingdings" pitchFamily="2" charset="2"/>
              <a:buNone/>
            </a:pPr>
            <a:r>
              <a:rPr lang="en-US" sz="3600" i="1" dirty="0"/>
              <a:t>than to deal with it once it happens!</a:t>
            </a:r>
          </a:p>
          <a:p>
            <a:pPr algn="ctr">
              <a:buFont typeface="Wingdings" pitchFamily="2" charset="2"/>
              <a:buNone/>
            </a:pPr>
            <a:endParaRPr lang="en-US" i="1" dirty="0"/>
          </a:p>
          <a:p>
            <a:pPr algn="ctr">
              <a:buFont typeface="Wingdings" pitchFamily="2" charset="2"/>
              <a:buNone/>
            </a:pPr>
            <a:endParaRPr lang="en-US" dirty="0"/>
          </a:p>
        </p:txBody>
      </p:sp>
      <p:pic>
        <p:nvPicPr>
          <p:cNvPr id="171013" name="Picture 5" descr="bd07212_"/>
          <p:cNvPicPr>
            <a:picLocks noChangeAspect="1" noChangeArrowheads="1"/>
          </p:cNvPicPr>
          <p:nvPr/>
        </p:nvPicPr>
        <p:blipFill>
          <a:blip r:embed="rId3" cstate="print">
            <a:lum bright="20000" contrast="20000"/>
          </a:blip>
          <a:srcRect/>
          <a:stretch>
            <a:fillRect/>
          </a:stretch>
        </p:blipFill>
        <p:spPr bwMode="auto">
          <a:xfrm>
            <a:off x="2743200" y="3856784"/>
            <a:ext cx="3276600" cy="2941312"/>
          </a:xfrm>
          <a:prstGeom prst="rect">
            <a:avLst/>
          </a:prstGeom>
          <a:noFill/>
        </p:spPr>
      </p:pic>
      <p:sp>
        <p:nvSpPr>
          <p:cNvPr id="4" name="Oval Callout 3"/>
          <p:cNvSpPr/>
          <p:nvPr/>
        </p:nvSpPr>
        <p:spPr>
          <a:xfrm>
            <a:off x="4953000" y="2743200"/>
            <a:ext cx="2133600" cy="1524000"/>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Joey, first it’s Lucy’s turn, then it will be your turn.</a:t>
            </a:r>
            <a:endParaRPr lang="en-US" dirty="0"/>
          </a:p>
        </p:txBody>
      </p:sp>
      <p:sp>
        <p:nvSpPr>
          <p:cNvPr id="6" name="TextBox 5"/>
          <p:cNvSpPr txBox="1"/>
          <p:nvPr/>
        </p:nvSpPr>
        <p:spPr>
          <a:xfrm rot="8834592">
            <a:off x="2500772" y="6084643"/>
            <a:ext cx="1166573" cy="307777"/>
          </a:xfrm>
          <a:prstGeom prst="rect">
            <a:avLst/>
          </a:prstGeom>
          <a:solidFill>
            <a:schemeClr val="tx1"/>
          </a:solidFill>
        </p:spPr>
        <p:txBody>
          <a:bodyPr wrap="square" rtlCol="0">
            <a:spAutoFit/>
          </a:bodyPr>
          <a:lstStyle/>
          <a:p>
            <a:r>
              <a:rPr lang="en-US" sz="1400" b="1" dirty="0" smtClean="0">
                <a:solidFill>
                  <a:schemeClr val="bg1"/>
                </a:solidFill>
              </a:rPr>
              <a:t>Lucy , Joey</a:t>
            </a:r>
            <a:endParaRPr lang="en-US" sz="1400" b="1" dirty="0">
              <a:solidFill>
                <a:schemeClr val="bg1"/>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7391400" cy="1143000"/>
          </a:xfrm>
        </p:spPr>
        <p:txBody>
          <a:bodyPr/>
          <a:lstStyle/>
          <a:p>
            <a:r>
              <a:rPr lang="en-US" dirty="0" smtClean="0"/>
              <a:t>Consider the Whole Person…</a:t>
            </a:r>
            <a:endParaRPr lang="en-US" dirty="0"/>
          </a:p>
        </p:txBody>
      </p:sp>
      <p:sp>
        <p:nvSpPr>
          <p:cNvPr id="3" name="Content Placeholder 2"/>
          <p:cNvSpPr>
            <a:spLocks noGrp="1"/>
          </p:cNvSpPr>
          <p:nvPr>
            <p:ph idx="1"/>
          </p:nvPr>
        </p:nvSpPr>
        <p:spPr>
          <a:xfrm>
            <a:off x="457200" y="1447800"/>
            <a:ext cx="8610600" cy="5181600"/>
          </a:xfrm>
        </p:spPr>
        <p:txBody>
          <a:bodyPr>
            <a:normAutofit/>
          </a:bodyPr>
          <a:lstStyle/>
          <a:p>
            <a:pPr marL="36576" indent="0">
              <a:buNone/>
            </a:pPr>
            <a:r>
              <a:rPr lang="en-US" dirty="0" smtClean="0"/>
              <a:t>Could physical health contribute to behavior?</a:t>
            </a:r>
          </a:p>
          <a:p>
            <a:pPr marL="36576" indent="0">
              <a:buNone/>
            </a:pPr>
            <a:endParaRPr lang="en-US" dirty="0" smtClean="0"/>
          </a:p>
          <a:p>
            <a:pPr marL="36576" indent="0">
              <a:buNone/>
            </a:pPr>
            <a:r>
              <a:rPr lang="en-US" dirty="0" smtClean="0"/>
              <a:t>Four examples:</a:t>
            </a:r>
            <a:endParaRPr lang="en-US" dirty="0"/>
          </a:p>
          <a:p>
            <a:pPr lvl="1"/>
            <a:r>
              <a:rPr lang="en-US" dirty="0" smtClean="0"/>
              <a:t>The “autistic stare”</a:t>
            </a:r>
          </a:p>
          <a:p>
            <a:pPr lvl="1"/>
            <a:endParaRPr lang="en-US" dirty="0"/>
          </a:p>
          <a:p>
            <a:pPr lvl="1"/>
            <a:r>
              <a:rPr lang="en-US" dirty="0" smtClean="0"/>
              <a:t>Excessive spitting</a:t>
            </a:r>
          </a:p>
          <a:p>
            <a:pPr lvl="1"/>
            <a:endParaRPr lang="en-US" dirty="0"/>
          </a:p>
          <a:p>
            <a:pPr lvl="1"/>
            <a:r>
              <a:rPr lang="en-US" dirty="0" smtClean="0"/>
              <a:t>Heightened fear</a:t>
            </a:r>
          </a:p>
          <a:p>
            <a:pPr lvl="1"/>
            <a:endParaRPr lang="en-US" dirty="0"/>
          </a:p>
          <a:p>
            <a:pPr lvl="1"/>
            <a:r>
              <a:rPr lang="en-US" dirty="0" smtClean="0"/>
              <a:t>Reduced response, initiation </a:t>
            </a:r>
            <a:endParaRPr lang="en-US" dirty="0"/>
          </a:p>
        </p:txBody>
      </p:sp>
    </p:spTree>
    <p:extLst>
      <p:ext uri="{BB962C8B-B14F-4D97-AF65-F5344CB8AC3E}">
        <p14:creationId xmlns:p14="http://schemas.microsoft.com/office/powerpoint/2010/main" val="27972796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Who are we and who are You?</a:t>
            </a:r>
            <a:endParaRPr lang="en-US" dirty="0"/>
          </a:p>
        </p:txBody>
      </p:sp>
      <p:sp>
        <p:nvSpPr>
          <p:cNvPr id="3" name="Content Placeholder 2"/>
          <p:cNvSpPr>
            <a:spLocks noGrp="1"/>
          </p:cNvSpPr>
          <p:nvPr>
            <p:ph sz="half" idx="1"/>
          </p:nvPr>
        </p:nvSpPr>
        <p:spPr>
          <a:xfrm>
            <a:off x="838200" y="1600200"/>
            <a:ext cx="4038600" cy="4530725"/>
          </a:xfrm>
        </p:spPr>
        <p:txBody>
          <a:bodyPr/>
          <a:lstStyle/>
          <a:p>
            <a:pPr marL="0" indent="0">
              <a:buNone/>
            </a:pPr>
            <a:r>
              <a:rPr lang="en-US" sz="3200" b="1" dirty="0" smtClean="0"/>
              <a:t>Michelle:</a:t>
            </a:r>
          </a:p>
          <a:p>
            <a:r>
              <a:rPr lang="en-US" dirty="0" smtClean="0"/>
              <a:t>School</a:t>
            </a:r>
          </a:p>
        </p:txBody>
      </p:sp>
      <p:sp>
        <p:nvSpPr>
          <p:cNvPr id="4" name="Content Placeholder 3"/>
          <p:cNvSpPr>
            <a:spLocks noGrp="1"/>
          </p:cNvSpPr>
          <p:nvPr>
            <p:ph sz="half" idx="2"/>
          </p:nvPr>
        </p:nvSpPr>
        <p:spPr>
          <a:xfrm>
            <a:off x="4800600" y="1600200"/>
            <a:ext cx="4038600" cy="4530725"/>
          </a:xfrm>
        </p:spPr>
        <p:txBody>
          <a:bodyPr/>
          <a:lstStyle/>
          <a:p>
            <a:pPr marL="0" indent="0">
              <a:buNone/>
            </a:pPr>
            <a:r>
              <a:rPr lang="en-US" sz="3200" b="1" dirty="0" smtClean="0"/>
              <a:t>Erin:</a:t>
            </a:r>
          </a:p>
          <a:p>
            <a:r>
              <a:rPr lang="en-US" dirty="0" smtClean="0"/>
              <a:t>School</a:t>
            </a:r>
            <a:endParaRPr lang="en-US" dirty="0"/>
          </a:p>
        </p:txBody>
      </p:sp>
    </p:spTree>
    <p:extLst>
      <p:ext uri="{BB962C8B-B14F-4D97-AF65-F5344CB8AC3E}">
        <p14:creationId xmlns:p14="http://schemas.microsoft.com/office/powerpoint/2010/main" val="325205824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3" name="WordArt 3"/>
          <p:cNvSpPr>
            <a:spLocks noChangeArrowheads="1" noChangeShapeType="1" noTextEdit="1"/>
          </p:cNvSpPr>
          <p:nvPr/>
        </p:nvSpPr>
        <p:spPr bwMode="auto">
          <a:xfrm>
            <a:off x="1066800" y="2590800"/>
            <a:ext cx="7315200" cy="1188720"/>
          </a:xfrm>
          <a:prstGeom prst="rect">
            <a:avLst/>
          </a:prstGeom>
        </p:spPr>
        <p:txBody>
          <a:bodyPr wrap="none" fromWordArt="1">
            <a:prstTxWarp prst="textPlain">
              <a:avLst>
                <a:gd name="adj" fmla="val 50000"/>
              </a:avLst>
            </a:prstTxWarp>
          </a:bodyPr>
          <a:lstStyle/>
          <a:p>
            <a:pPr algn="ctr"/>
            <a:r>
              <a:rPr lang="en-US" sz="700" kern="10" dirty="0">
                <a:ln w="9525">
                  <a:no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alpha val="80000"/>
                    </a:srgbClr>
                  </a:outerShdw>
                </a:effectLst>
                <a:latin typeface="Impact"/>
              </a:rPr>
              <a:t>Sensory </a:t>
            </a:r>
            <a:r>
              <a:rPr lang="en-US" sz="700" kern="10" dirty="0" smtClean="0">
                <a:ln w="9525">
                  <a:no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alpha val="80000"/>
                    </a:srgbClr>
                  </a:outerShdw>
                </a:effectLst>
                <a:latin typeface="Impact"/>
              </a:rPr>
              <a:t>Sensitivity</a:t>
            </a:r>
            <a:endParaRPr lang="en-US" sz="700" kern="10" dirty="0">
              <a:ln w="9525">
                <a:no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alpha val="80000"/>
                  </a:srgbClr>
                </a:outerShdw>
              </a:effectLst>
              <a:latin typeface="Impact"/>
            </a:endParaRPr>
          </a:p>
        </p:txBody>
      </p:sp>
      <p:sp>
        <p:nvSpPr>
          <p:cNvPr id="2" name="TextBox 1"/>
          <p:cNvSpPr txBox="1"/>
          <p:nvPr/>
        </p:nvSpPr>
        <p:spPr>
          <a:xfrm>
            <a:off x="1143000" y="4343400"/>
            <a:ext cx="7086600" cy="461665"/>
          </a:xfrm>
          <a:prstGeom prst="rect">
            <a:avLst/>
          </a:prstGeom>
          <a:noFill/>
        </p:spPr>
        <p:txBody>
          <a:bodyPr wrap="square" rtlCol="0">
            <a:spAutoFit/>
          </a:bodyPr>
          <a:lstStyle/>
          <a:p>
            <a:r>
              <a:rPr lang="en-US" sz="2400" u="sng" dirty="0">
                <a:hlinkClick r:id="rId3"/>
              </a:rPr>
              <a:t>http://www.youtube.com/watch?v=p49epMEJE0E</a:t>
            </a:r>
            <a:endParaRPr lang="en-US" sz="24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smtClean="0"/>
              <a:t>Sensory Processing</a:t>
            </a:r>
          </a:p>
        </p:txBody>
      </p:sp>
      <p:sp>
        <p:nvSpPr>
          <p:cNvPr id="10243" name="Rectangle 3"/>
          <p:cNvSpPr>
            <a:spLocks noGrp="1" noChangeArrowheads="1"/>
          </p:cNvSpPr>
          <p:nvPr>
            <p:ph idx="1"/>
          </p:nvPr>
        </p:nvSpPr>
        <p:spPr/>
        <p:txBody>
          <a:bodyPr/>
          <a:lstStyle/>
          <a:p>
            <a:pPr eaLnBrk="1" hangingPunct="1"/>
            <a:r>
              <a:rPr lang="en-US" smtClean="0"/>
              <a:t>Sensory processing are those functions related to sensation occurring in the central nervous system;including the reception,modulation,integration, and organization of sensory stimuli which also includes the behavioral responses to sensory input</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a:bodyPr>
          <a:lstStyle/>
          <a:p>
            <a:pPr eaLnBrk="1" hangingPunct="1"/>
            <a:r>
              <a:rPr lang="en-US" sz="3800" smtClean="0"/>
              <a:t>Five Areas of Sensory Processing</a:t>
            </a:r>
          </a:p>
        </p:txBody>
      </p:sp>
      <p:sp>
        <p:nvSpPr>
          <p:cNvPr id="11267" name="Rectangle 3"/>
          <p:cNvSpPr>
            <a:spLocks noGrp="1" noChangeArrowheads="1"/>
          </p:cNvSpPr>
          <p:nvPr>
            <p:ph idx="1"/>
          </p:nvPr>
        </p:nvSpPr>
        <p:spPr/>
        <p:txBody>
          <a:bodyPr/>
          <a:lstStyle/>
          <a:p>
            <a:pPr eaLnBrk="1" hangingPunct="1"/>
            <a:r>
              <a:rPr lang="en-US" dirty="0" smtClean="0"/>
              <a:t>Tactile</a:t>
            </a:r>
          </a:p>
          <a:p>
            <a:pPr eaLnBrk="1" hangingPunct="1"/>
            <a:r>
              <a:rPr lang="en-US" dirty="0" smtClean="0"/>
              <a:t>Taste/Smell- gustatory/olfactory</a:t>
            </a:r>
          </a:p>
          <a:p>
            <a:pPr eaLnBrk="1" hangingPunct="1"/>
            <a:r>
              <a:rPr lang="en-US" dirty="0" smtClean="0"/>
              <a:t>Movement-vestibular/</a:t>
            </a:r>
            <a:r>
              <a:rPr lang="en-US" dirty="0" err="1" smtClean="0"/>
              <a:t>proprioceptive</a:t>
            </a:r>
            <a:endParaRPr lang="en-US" dirty="0" smtClean="0"/>
          </a:p>
          <a:p>
            <a:pPr eaLnBrk="1" hangingPunct="1"/>
            <a:r>
              <a:rPr lang="en-US" dirty="0" smtClean="0"/>
              <a:t>Auditory</a:t>
            </a:r>
          </a:p>
          <a:p>
            <a:pPr eaLnBrk="1" hangingPunct="1"/>
            <a:r>
              <a:rPr lang="en-US" dirty="0" smtClean="0"/>
              <a:t>Visual</a:t>
            </a:r>
          </a:p>
          <a:p>
            <a:pPr>
              <a:lnSpc>
                <a:spcPct val="90000"/>
              </a:lnSpc>
              <a:buNone/>
            </a:pPr>
            <a:endParaRPr lang="en-US" dirty="0" smtClean="0"/>
          </a:p>
          <a:p>
            <a:pPr>
              <a:lnSpc>
                <a:spcPct val="90000"/>
              </a:lnSpc>
              <a:buNone/>
            </a:pPr>
            <a:r>
              <a:rPr lang="en-US" dirty="0" smtClean="0"/>
              <a:t>A child may be:</a:t>
            </a:r>
          </a:p>
          <a:p>
            <a:pPr>
              <a:lnSpc>
                <a:spcPct val="90000"/>
              </a:lnSpc>
            </a:pPr>
            <a:r>
              <a:rPr lang="en-US" dirty="0" smtClean="0"/>
              <a:t>Hypersensitive or Hyposensitive</a:t>
            </a:r>
          </a:p>
          <a:p>
            <a:pPr eaLnBrk="1" hangingPunct="1"/>
            <a:endParaRPr lang="en-US"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smtClean="0"/>
              <a:t>Sensory Processing</a:t>
            </a:r>
          </a:p>
        </p:txBody>
      </p:sp>
      <p:sp>
        <p:nvSpPr>
          <p:cNvPr id="15363" name="Rectangle 3"/>
          <p:cNvSpPr>
            <a:spLocks noGrp="1" noChangeArrowheads="1"/>
          </p:cNvSpPr>
          <p:nvPr>
            <p:ph idx="1"/>
          </p:nvPr>
        </p:nvSpPr>
        <p:spPr/>
        <p:txBody>
          <a:bodyPr/>
          <a:lstStyle/>
          <a:p>
            <a:pPr eaLnBrk="1" hangingPunct="1"/>
            <a:r>
              <a:rPr lang="en-US" smtClean="0"/>
              <a:t>We all process and regulate sensory information as part of our daily life</a:t>
            </a:r>
          </a:p>
          <a:p>
            <a:pPr eaLnBrk="1" hangingPunct="1"/>
            <a:r>
              <a:rPr lang="en-US" smtClean="0"/>
              <a:t>As a result we all need certain amounts and types of sensory information, including movement on a very frequent and regular basis throughout the day to allow us to function</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838200" y="152400"/>
            <a:ext cx="7772400" cy="1066800"/>
          </a:xfrm>
        </p:spPr>
        <p:txBody>
          <a:bodyPr/>
          <a:lstStyle/>
          <a:p>
            <a:pPr eaLnBrk="1" hangingPunct="1"/>
            <a:r>
              <a:rPr lang="en-US" dirty="0" smtClean="0"/>
              <a:t>Sensory Motor Activity</a:t>
            </a:r>
          </a:p>
        </p:txBody>
      </p:sp>
      <p:sp>
        <p:nvSpPr>
          <p:cNvPr id="13315" name="Rectangle 3"/>
          <p:cNvSpPr>
            <a:spLocks noGrp="1" noChangeArrowheads="1"/>
          </p:cNvSpPr>
          <p:nvPr>
            <p:ph idx="1"/>
          </p:nvPr>
        </p:nvSpPr>
        <p:spPr>
          <a:xfrm>
            <a:off x="762000" y="1676400"/>
            <a:ext cx="7772400" cy="4800600"/>
          </a:xfrm>
        </p:spPr>
        <p:txBody>
          <a:bodyPr>
            <a:normAutofit lnSpcReduction="10000"/>
          </a:bodyPr>
          <a:lstStyle/>
          <a:p>
            <a:pPr eaLnBrk="1" hangingPunct="1">
              <a:lnSpc>
                <a:spcPct val="90000"/>
              </a:lnSpc>
              <a:buFont typeface="Wingdings" pitchFamily="2" charset="2"/>
              <a:buNone/>
            </a:pPr>
            <a:r>
              <a:rPr lang="en-US" sz="2800" dirty="0" smtClean="0">
                <a:cs typeface="Times New Roman" pitchFamily="18" charset="0"/>
              </a:rPr>
              <a:t>1.</a:t>
            </a:r>
            <a:r>
              <a:rPr lang="en-US" sz="2800" dirty="0" smtClean="0">
                <a:latin typeface="Times New Roman" pitchFamily="18" charset="0"/>
                <a:cs typeface="Times New Roman" pitchFamily="18" charset="0"/>
              </a:rPr>
              <a:t> </a:t>
            </a:r>
            <a:r>
              <a:rPr lang="en-US" sz="2800" dirty="0" smtClean="0">
                <a:cs typeface="Times New Roman" pitchFamily="18" charset="0"/>
              </a:rPr>
              <a:t>Review the Sensory-Motor Preference Checklist.  Think about what you do in small subtle ways to maintain an appropriate level of attention that a child with a less mature nervous system may need to do in a larger more intense way.</a:t>
            </a:r>
          </a:p>
          <a:p>
            <a:pPr eaLnBrk="1" hangingPunct="1">
              <a:lnSpc>
                <a:spcPct val="90000"/>
              </a:lnSpc>
              <a:buFont typeface="Wingdings" pitchFamily="2" charset="2"/>
              <a:buNone/>
            </a:pPr>
            <a:r>
              <a:rPr lang="en-US" sz="2800" dirty="0" smtClean="0">
                <a:cs typeface="Times New Roman" pitchFamily="18" charset="0"/>
              </a:rPr>
              <a:t> </a:t>
            </a:r>
          </a:p>
          <a:p>
            <a:pPr eaLnBrk="1" hangingPunct="1">
              <a:lnSpc>
                <a:spcPct val="90000"/>
              </a:lnSpc>
              <a:buFont typeface="Wingdings" pitchFamily="2" charset="2"/>
              <a:buNone/>
            </a:pPr>
            <a:r>
              <a:rPr lang="en-US" sz="2800" dirty="0" smtClean="0">
                <a:cs typeface="Times New Roman" pitchFamily="18" charset="0"/>
              </a:rPr>
              <a:t>2.</a:t>
            </a:r>
            <a:r>
              <a:rPr lang="en-US" sz="2800" dirty="0" smtClean="0">
                <a:latin typeface="Times New Roman" pitchFamily="18" charset="0"/>
                <a:cs typeface="Times New Roman" pitchFamily="18" charset="0"/>
              </a:rPr>
              <a:t> </a:t>
            </a:r>
            <a:r>
              <a:rPr lang="en-US" sz="2800" dirty="0" smtClean="0">
                <a:cs typeface="Times New Roman" pitchFamily="18" charset="0"/>
              </a:rPr>
              <a:t>Notice which types of sensory input are comforting to you and which types of sensory input bother you.  Are your items grouped in a certain category?</a:t>
            </a:r>
          </a:p>
          <a:p>
            <a:pPr eaLnBrk="1" hangingPunct="1">
              <a:lnSpc>
                <a:spcPct val="90000"/>
              </a:lnSpc>
              <a:buFont typeface="Wingdings" pitchFamily="2" charset="2"/>
              <a:buNone/>
            </a:pPr>
            <a:r>
              <a:rPr lang="en-US" sz="2800" dirty="0" smtClean="0">
                <a:cs typeface="Times New Roman" pitchFamily="18" charset="0"/>
              </a:rPr>
              <a:t> </a:t>
            </a:r>
          </a:p>
          <a:p>
            <a:pPr eaLnBrk="1" hangingPunct="1">
              <a:lnSpc>
                <a:spcPct val="90000"/>
              </a:lnSpc>
            </a:pPr>
            <a:endParaRPr lang="en-US" sz="2800"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41350" y="252413"/>
            <a:ext cx="7569200" cy="854075"/>
          </a:xfrm>
        </p:spPr>
        <p:txBody>
          <a:bodyPr/>
          <a:lstStyle/>
          <a:p>
            <a:pPr eaLnBrk="1" hangingPunct="1"/>
            <a:r>
              <a:rPr lang="en-US" smtClean="0"/>
              <a:t>Sensory Motor Activity</a:t>
            </a:r>
          </a:p>
        </p:txBody>
      </p:sp>
      <p:sp>
        <p:nvSpPr>
          <p:cNvPr id="14339" name="Rectangle 3"/>
          <p:cNvSpPr>
            <a:spLocks noGrp="1" noChangeArrowheads="1"/>
          </p:cNvSpPr>
          <p:nvPr>
            <p:ph idx="1"/>
          </p:nvPr>
        </p:nvSpPr>
        <p:spPr>
          <a:xfrm>
            <a:off x="685800" y="1600200"/>
            <a:ext cx="7772400" cy="5410200"/>
          </a:xfrm>
        </p:spPr>
        <p:txBody>
          <a:bodyPr/>
          <a:lstStyle/>
          <a:p>
            <a:pPr eaLnBrk="1" hangingPunct="1">
              <a:lnSpc>
                <a:spcPct val="90000"/>
              </a:lnSpc>
              <a:buFont typeface="Wingdings" pitchFamily="2" charset="2"/>
              <a:buNone/>
            </a:pPr>
            <a:r>
              <a:rPr lang="en-US" sz="2800" dirty="0" smtClean="0">
                <a:cs typeface="Times New Roman" pitchFamily="18" charset="0"/>
              </a:rPr>
              <a:t>3.</a:t>
            </a:r>
            <a:r>
              <a:rPr lang="en-US" sz="2800" dirty="0" smtClean="0">
                <a:latin typeface="Times New Roman" pitchFamily="18" charset="0"/>
                <a:cs typeface="Times New Roman" pitchFamily="18" charset="0"/>
              </a:rPr>
              <a:t> </a:t>
            </a:r>
            <a:r>
              <a:rPr lang="en-US" sz="2800" dirty="0" smtClean="0">
                <a:cs typeface="Times New Roman" pitchFamily="18" charset="0"/>
              </a:rPr>
              <a:t>Consider how often how long, how much and with what rhythm you use these strategies to maintain your focus.</a:t>
            </a:r>
          </a:p>
          <a:p>
            <a:pPr eaLnBrk="1" hangingPunct="1">
              <a:lnSpc>
                <a:spcPct val="90000"/>
              </a:lnSpc>
              <a:buFont typeface="Wingdings" pitchFamily="2" charset="2"/>
              <a:buNone/>
            </a:pPr>
            <a:r>
              <a:rPr lang="en-US" sz="2800" dirty="0" smtClean="0">
                <a:cs typeface="Times New Roman" pitchFamily="18" charset="0"/>
              </a:rPr>
              <a:t>4.</a:t>
            </a:r>
            <a:r>
              <a:rPr lang="en-US" sz="2800" dirty="0" smtClean="0">
                <a:latin typeface="Times New Roman" pitchFamily="18" charset="0"/>
                <a:cs typeface="Times New Roman" pitchFamily="18" charset="0"/>
              </a:rPr>
              <a:t> </a:t>
            </a:r>
            <a:r>
              <a:rPr lang="en-US" sz="2800" dirty="0" smtClean="0">
                <a:cs typeface="Times New Roman" pitchFamily="18" charset="0"/>
              </a:rPr>
              <a:t>When you need to concentrate at your work space, what sensory input do you prefer to help you work most efficiently?</a:t>
            </a:r>
          </a:p>
          <a:p>
            <a:pPr eaLnBrk="1" hangingPunct="1">
              <a:lnSpc>
                <a:spcPct val="90000"/>
              </a:lnSpc>
              <a:buFont typeface="Wingdings" pitchFamily="2" charset="2"/>
              <a:buNone/>
            </a:pPr>
            <a:r>
              <a:rPr lang="en-US" sz="2800" dirty="0" smtClean="0">
                <a:cs typeface="Times New Roman" pitchFamily="18" charset="0"/>
              </a:rPr>
              <a:t>	</a:t>
            </a:r>
            <a:r>
              <a:rPr lang="en-US" sz="2400" dirty="0" smtClean="0">
                <a:cs typeface="Times New Roman" pitchFamily="18" charset="0"/>
              </a:rPr>
              <a:t>a.</a:t>
            </a:r>
            <a:r>
              <a:rPr lang="en-US" sz="2400" dirty="0" smtClean="0">
                <a:latin typeface="Times New Roman" pitchFamily="18" charset="0"/>
                <a:cs typeface="Times New Roman" pitchFamily="18" charset="0"/>
              </a:rPr>
              <a:t>      </a:t>
            </a:r>
            <a:r>
              <a:rPr lang="en-US" sz="2400" dirty="0" smtClean="0">
                <a:cs typeface="Times New Roman" pitchFamily="18" charset="0"/>
              </a:rPr>
              <a:t>What do you put in your mouth? </a:t>
            </a:r>
          </a:p>
          <a:p>
            <a:pPr eaLnBrk="1" hangingPunct="1">
              <a:lnSpc>
                <a:spcPct val="90000"/>
              </a:lnSpc>
              <a:buFont typeface="Wingdings" pitchFamily="2" charset="2"/>
              <a:buNone/>
            </a:pPr>
            <a:r>
              <a:rPr lang="en-US" sz="2400" dirty="0" smtClean="0">
                <a:cs typeface="Times New Roman" pitchFamily="18" charset="0"/>
              </a:rPr>
              <a:t>	b.</a:t>
            </a:r>
            <a:r>
              <a:rPr lang="en-US" sz="2400" dirty="0" smtClean="0">
                <a:latin typeface="Times New Roman" pitchFamily="18" charset="0"/>
                <a:cs typeface="Times New Roman" pitchFamily="18" charset="0"/>
              </a:rPr>
              <a:t>      </a:t>
            </a:r>
            <a:r>
              <a:rPr lang="en-US" sz="2400" dirty="0" smtClean="0">
                <a:cs typeface="Times New Roman" pitchFamily="18" charset="0"/>
              </a:rPr>
              <a:t>What do you prefer to touch?</a:t>
            </a:r>
          </a:p>
          <a:p>
            <a:pPr eaLnBrk="1" hangingPunct="1">
              <a:lnSpc>
                <a:spcPct val="90000"/>
              </a:lnSpc>
              <a:buFont typeface="Wingdings" pitchFamily="2" charset="2"/>
              <a:buNone/>
            </a:pPr>
            <a:r>
              <a:rPr lang="en-US" sz="2400" dirty="0" smtClean="0">
                <a:cs typeface="Times New Roman" pitchFamily="18" charset="0"/>
              </a:rPr>
              <a:t>	c.</a:t>
            </a:r>
            <a:r>
              <a:rPr lang="en-US" sz="2400" dirty="0" smtClean="0">
                <a:latin typeface="Times New Roman" pitchFamily="18" charset="0"/>
                <a:cs typeface="Times New Roman" pitchFamily="18" charset="0"/>
              </a:rPr>
              <a:t>      </a:t>
            </a:r>
            <a:r>
              <a:rPr lang="en-US" sz="2400" dirty="0" smtClean="0">
                <a:cs typeface="Times New Roman" pitchFamily="18" charset="0"/>
              </a:rPr>
              <a:t>What types of movement do you use?</a:t>
            </a:r>
          </a:p>
          <a:p>
            <a:pPr eaLnBrk="1" hangingPunct="1">
              <a:lnSpc>
                <a:spcPct val="90000"/>
              </a:lnSpc>
              <a:buFont typeface="Wingdings" pitchFamily="2" charset="2"/>
              <a:buNone/>
            </a:pPr>
            <a:r>
              <a:rPr lang="en-US" sz="2400" dirty="0" smtClean="0">
                <a:cs typeface="Times New Roman" pitchFamily="18" charset="0"/>
              </a:rPr>
              <a:t>	d.</a:t>
            </a:r>
            <a:r>
              <a:rPr lang="en-US" sz="2400" dirty="0" smtClean="0">
                <a:latin typeface="Times New Roman" pitchFamily="18" charset="0"/>
                <a:cs typeface="Times New Roman" pitchFamily="18" charset="0"/>
              </a:rPr>
              <a:t>      </a:t>
            </a:r>
            <a:r>
              <a:rPr lang="en-US" sz="2400" dirty="0" smtClean="0">
                <a:cs typeface="Times New Roman" pitchFamily="18" charset="0"/>
              </a:rPr>
              <a:t>What are your visual preferences? </a:t>
            </a:r>
          </a:p>
          <a:p>
            <a:pPr eaLnBrk="1" hangingPunct="1">
              <a:lnSpc>
                <a:spcPct val="90000"/>
              </a:lnSpc>
              <a:buFont typeface="Wingdings" pitchFamily="2" charset="2"/>
              <a:buNone/>
            </a:pPr>
            <a:r>
              <a:rPr lang="en-US" sz="2400" dirty="0" smtClean="0">
                <a:cs typeface="Times New Roman" pitchFamily="18" charset="0"/>
              </a:rPr>
              <a:t>	e.</a:t>
            </a:r>
            <a:r>
              <a:rPr lang="en-US" sz="2400" dirty="0" smtClean="0">
                <a:latin typeface="Times New Roman" pitchFamily="18" charset="0"/>
                <a:cs typeface="Times New Roman" pitchFamily="18" charset="0"/>
              </a:rPr>
              <a:t>      </a:t>
            </a:r>
            <a:r>
              <a:rPr lang="en-US" sz="2400" dirty="0" smtClean="0">
                <a:cs typeface="Times New Roman" pitchFamily="18" charset="0"/>
              </a:rPr>
              <a:t>What auditory input do you use? </a:t>
            </a:r>
            <a:endParaRPr lang="en-US" sz="2400"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ormAutofit/>
          </a:bodyPr>
          <a:lstStyle/>
          <a:p>
            <a:pPr eaLnBrk="1" hangingPunct="1"/>
            <a:r>
              <a:rPr lang="en-US" sz="3800" smtClean="0"/>
              <a:t>General Tips for Sensory Processing</a:t>
            </a:r>
          </a:p>
        </p:txBody>
      </p:sp>
      <p:sp>
        <p:nvSpPr>
          <p:cNvPr id="16387" name="Rectangle 3"/>
          <p:cNvSpPr>
            <a:spLocks noGrp="1" noChangeArrowheads="1"/>
          </p:cNvSpPr>
          <p:nvPr>
            <p:ph idx="1"/>
          </p:nvPr>
        </p:nvSpPr>
        <p:spPr/>
        <p:txBody>
          <a:bodyPr>
            <a:normAutofit lnSpcReduction="10000"/>
          </a:bodyPr>
          <a:lstStyle/>
          <a:p>
            <a:pPr eaLnBrk="1" hangingPunct="1"/>
            <a:r>
              <a:rPr lang="en-US" sz="2800" dirty="0" smtClean="0"/>
              <a:t>Modify the environment to fit the child vs. the child to fit the environment</a:t>
            </a:r>
          </a:p>
          <a:p>
            <a:pPr eaLnBrk="1" hangingPunct="1"/>
            <a:r>
              <a:rPr lang="en-US" sz="2800" dirty="0" smtClean="0"/>
              <a:t>A sensory friendly environment and strategies supports the student’s ability to learn and function in the classroom</a:t>
            </a:r>
          </a:p>
          <a:p>
            <a:pPr eaLnBrk="1" hangingPunct="1"/>
            <a:r>
              <a:rPr lang="en-US" sz="2800" dirty="0" smtClean="0"/>
              <a:t>Use sensory strategies prior to events and as a regular part of their day- </a:t>
            </a:r>
            <a:r>
              <a:rPr lang="en-US" sz="2800" i="1" dirty="0" smtClean="0"/>
              <a:t>sensory diet</a:t>
            </a:r>
          </a:p>
          <a:p>
            <a:pPr eaLnBrk="1" hangingPunct="1"/>
            <a:r>
              <a:rPr lang="en-US" sz="2800" dirty="0" smtClean="0"/>
              <a:t>Whenever possible consult with occupational or physical therapist with training in this area</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normAutofit fontScale="90000"/>
          </a:bodyPr>
          <a:lstStyle/>
          <a:p>
            <a:pPr eaLnBrk="1" hangingPunct="1"/>
            <a:r>
              <a:rPr lang="en-US" sz="3800" smtClean="0"/>
              <a:t>Tips for Setting up a Sensory Friendly Classroom</a:t>
            </a:r>
          </a:p>
        </p:txBody>
      </p:sp>
      <p:sp>
        <p:nvSpPr>
          <p:cNvPr id="17411" name="Rectangle 3"/>
          <p:cNvSpPr>
            <a:spLocks noGrp="1" noChangeArrowheads="1"/>
          </p:cNvSpPr>
          <p:nvPr>
            <p:ph idx="1"/>
          </p:nvPr>
        </p:nvSpPr>
        <p:spPr>
          <a:xfrm>
            <a:off x="457200" y="1828800"/>
            <a:ext cx="8229600" cy="4530725"/>
          </a:xfrm>
        </p:spPr>
        <p:txBody>
          <a:bodyPr/>
          <a:lstStyle/>
          <a:p>
            <a:pPr eaLnBrk="1" hangingPunct="1">
              <a:lnSpc>
                <a:spcPct val="90000"/>
              </a:lnSpc>
            </a:pPr>
            <a:r>
              <a:rPr lang="en-US" dirty="0" smtClean="0"/>
              <a:t>Set up a quiet calming place where a child can go to regroup when they are </a:t>
            </a:r>
            <a:r>
              <a:rPr lang="en-US" dirty="0" err="1" smtClean="0"/>
              <a:t>overstimulated</a:t>
            </a:r>
            <a:r>
              <a:rPr lang="en-US" dirty="0" smtClean="0"/>
              <a:t>.</a:t>
            </a:r>
          </a:p>
          <a:p>
            <a:pPr eaLnBrk="1" hangingPunct="1">
              <a:lnSpc>
                <a:spcPct val="90000"/>
              </a:lnSpc>
            </a:pPr>
            <a:r>
              <a:rPr lang="en-US" dirty="0" smtClean="0"/>
              <a:t>Beanbag chair</a:t>
            </a:r>
          </a:p>
          <a:p>
            <a:pPr eaLnBrk="1" hangingPunct="1">
              <a:lnSpc>
                <a:spcPct val="90000"/>
              </a:lnSpc>
            </a:pPr>
            <a:r>
              <a:rPr lang="en-US" dirty="0" smtClean="0"/>
              <a:t>Study </a:t>
            </a:r>
            <a:r>
              <a:rPr lang="en-US" dirty="0" err="1" smtClean="0"/>
              <a:t>carrell</a:t>
            </a:r>
            <a:endParaRPr lang="en-US" dirty="0" smtClean="0"/>
          </a:p>
          <a:p>
            <a:pPr eaLnBrk="1" hangingPunct="1">
              <a:lnSpc>
                <a:spcPct val="90000"/>
              </a:lnSpc>
            </a:pPr>
            <a:r>
              <a:rPr lang="en-US" dirty="0" smtClean="0"/>
              <a:t>Tent with pillows</a:t>
            </a:r>
          </a:p>
          <a:p>
            <a:pPr eaLnBrk="1" hangingPunct="1">
              <a:lnSpc>
                <a:spcPct val="90000"/>
              </a:lnSpc>
            </a:pPr>
            <a:r>
              <a:rPr lang="en-US" dirty="0" smtClean="0"/>
              <a:t>Sensory materials</a:t>
            </a:r>
          </a:p>
          <a:p>
            <a:pPr eaLnBrk="1" hangingPunct="1">
              <a:lnSpc>
                <a:spcPct val="90000"/>
              </a:lnSpc>
            </a:pPr>
            <a:r>
              <a:rPr lang="en-US" dirty="0" smtClean="0"/>
              <a:t>Headset with music</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Tactile Considerations</a:t>
            </a:r>
            <a:endParaRPr lang="en-US" dirty="0"/>
          </a:p>
        </p:txBody>
      </p:sp>
      <p:sp>
        <p:nvSpPr>
          <p:cNvPr id="3" name="Content Placeholder 2"/>
          <p:cNvSpPr>
            <a:spLocks noGrp="1"/>
          </p:cNvSpPr>
          <p:nvPr>
            <p:ph idx="1"/>
          </p:nvPr>
        </p:nvSpPr>
        <p:spPr>
          <a:xfrm>
            <a:off x="457200" y="1295400"/>
            <a:ext cx="8229600" cy="4683125"/>
          </a:xfrm>
        </p:spPr>
        <p:txBody>
          <a:bodyPr>
            <a:normAutofit lnSpcReduction="10000"/>
          </a:bodyPr>
          <a:lstStyle/>
          <a:p>
            <a:r>
              <a:rPr lang="en-US" dirty="0" smtClean="0"/>
              <a:t>Light touch is sometimes uncomfortable</a:t>
            </a:r>
          </a:p>
          <a:p>
            <a:r>
              <a:rPr lang="en-US" dirty="0" smtClean="0"/>
              <a:t>Firm pressure is often preferred</a:t>
            </a:r>
          </a:p>
          <a:p>
            <a:r>
              <a:rPr lang="en-US" dirty="0" smtClean="0"/>
              <a:t>Clothing may be problematic</a:t>
            </a:r>
          </a:p>
          <a:p>
            <a:pPr lvl="1"/>
            <a:r>
              <a:rPr lang="en-US" dirty="0" smtClean="0"/>
              <a:t>Tags</a:t>
            </a:r>
          </a:p>
          <a:p>
            <a:pPr lvl="1"/>
            <a:r>
              <a:rPr lang="en-US" dirty="0" smtClean="0"/>
              <a:t>Waist bands</a:t>
            </a:r>
          </a:p>
          <a:p>
            <a:pPr lvl="1"/>
            <a:r>
              <a:rPr lang="en-US" dirty="0" smtClean="0"/>
              <a:t>Fabric</a:t>
            </a:r>
          </a:p>
          <a:p>
            <a:r>
              <a:rPr lang="en-US" dirty="0" smtClean="0"/>
              <a:t>Classroom materials can be liked by some and disliked by others</a:t>
            </a:r>
          </a:p>
          <a:p>
            <a:pPr lvl="1"/>
            <a:r>
              <a:rPr lang="en-US" dirty="0" smtClean="0"/>
              <a:t>Glue</a:t>
            </a:r>
          </a:p>
          <a:p>
            <a:pPr lvl="1"/>
            <a:r>
              <a:rPr lang="en-US" dirty="0" smtClean="0"/>
              <a:t>Cleaning products</a:t>
            </a:r>
          </a:p>
          <a:p>
            <a:pPr lvl="1">
              <a:buNone/>
            </a:pP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smtClean="0"/>
              <a:t>Auditory Considerations</a:t>
            </a:r>
          </a:p>
        </p:txBody>
      </p:sp>
      <p:sp>
        <p:nvSpPr>
          <p:cNvPr id="18435" name="Rectangle 3"/>
          <p:cNvSpPr>
            <a:spLocks noGrp="1" noChangeArrowheads="1"/>
          </p:cNvSpPr>
          <p:nvPr>
            <p:ph idx="1"/>
          </p:nvPr>
        </p:nvSpPr>
        <p:spPr/>
        <p:txBody>
          <a:bodyPr/>
          <a:lstStyle/>
          <a:p>
            <a:pPr eaLnBrk="1" hangingPunct="1"/>
            <a:r>
              <a:rPr lang="en-US" smtClean="0"/>
              <a:t>Avoid seating in high traffic areas or near fans</a:t>
            </a:r>
          </a:p>
          <a:p>
            <a:pPr eaLnBrk="1" hangingPunct="1"/>
            <a:r>
              <a:rPr lang="en-US" smtClean="0"/>
              <a:t>Some children do well with ear plugs</a:t>
            </a:r>
          </a:p>
          <a:p>
            <a:pPr eaLnBrk="1" hangingPunct="1"/>
            <a:r>
              <a:rPr lang="en-US" smtClean="0"/>
              <a:t>Give warnings when possible about loud or unexpected noises- fire drill,bells</a:t>
            </a:r>
          </a:p>
          <a:p>
            <a:pPr eaLnBrk="1" hangingPunct="1"/>
            <a:r>
              <a:rPr lang="en-US" smtClean="0"/>
              <a:t>Headphones may be beneficial during quiet work times</a:t>
            </a:r>
          </a:p>
          <a:p>
            <a:pPr eaLnBrk="1" hangingPunct="1"/>
            <a:endParaRPr lang="en-US"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74638"/>
            <a:ext cx="7162800" cy="1143000"/>
          </a:xfrm>
        </p:spPr>
        <p:txBody>
          <a:bodyPr/>
          <a:lstStyle/>
          <a:p>
            <a:r>
              <a:rPr lang="en-US" dirty="0" smtClean="0"/>
              <a:t>   Poll Everywhere</a:t>
            </a:r>
            <a:endParaRPr lang="en-US" dirty="0"/>
          </a:p>
        </p:txBody>
      </p:sp>
      <p:sp>
        <p:nvSpPr>
          <p:cNvPr id="3" name="Content Placeholder 2"/>
          <p:cNvSpPr>
            <a:spLocks noGrp="1"/>
          </p:cNvSpPr>
          <p:nvPr>
            <p:ph idx="1"/>
          </p:nvPr>
        </p:nvSpPr>
        <p:spPr>
          <a:xfrm>
            <a:off x="304800" y="1371600"/>
            <a:ext cx="7543800" cy="4525963"/>
          </a:xfrm>
        </p:spPr>
        <p:txBody>
          <a:bodyPr/>
          <a:lstStyle/>
          <a:p>
            <a:pPr marL="0" indent="0" algn="ctr">
              <a:buNone/>
            </a:pPr>
            <a:endParaRPr lang="en-US" dirty="0" smtClean="0"/>
          </a:p>
          <a:p>
            <a:pPr marL="0" indent="0" algn="ctr">
              <a:buNone/>
            </a:pPr>
            <a:r>
              <a:rPr lang="en-US" sz="4000" dirty="0" smtClean="0">
                <a:solidFill>
                  <a:schemeClr val="accent2">
                    <a:lumMod val="40000"/>
                    <a:lumOff val="60000"/>
                  </a:schemeClr>
                </a:solidFill>
              </a:rPr>
              <a:t>Interactive Autism Survey</a:t>
            </a:r>
            <a:endParaRPr lang="en-US" sz="4000" dirty="0">
              <a:solidFill>
                <a:schemeClr val="accent2">
                  <a:lumMod val="40000"/>
                  <a:lumOff val="60000"/>
                </a:schemeClr>
              </a:solidFill>
            </a:endParaRPr>
          </a:p>
        </p:txBody>
      </p:sp>
      <p:pic>
        <p:nvPicPr>
          <p:cNvPr id="4" name="Picture 3" descr="phone_image.jpg"/>
          <p:cNvPicPr>
            <a:picLocks noChangeAspect="1"/>
          </p:cNvPicPr>
          <p:nvPr/>
        </p:nvPicPr>
        <p:blipFill>
          <a:blip r:embed="rId2" cstate="print"/>
          <a:stretch>
            <a:fillRect/>
          </a:stretch>
        </p:blipFill>
        <p:spPr>
          <a:xfrm>
            <a:off x="3429000" y="3276600"/>
            <a:ext cx="1583931" cy="2275329"/>
          </a:xfrm>
          <a:prstGeom prst="rect">
            <a:avLst/>
          </a:prstGeo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smtClean="0"/>
              <a:t>Auditory Considerations</a:t>
            </a:r>
          </a:p>
        </p:txBody>
      </p:sp>
      <p:sp>
        <p:nvSpPr>
          <p:cNvPr id="25603" name="Rectangle 3"/>
          <p:cNvSpPr>
            <a:spLocks noGrp="1" noChangeArrowheads="1"/>
          </p:cNvSpPr>
          <p:nvPr>
            <p:ph idx="1"/>
          </p:nvPr>
        </p:nvSpPr>
        <p:spPr/>
        <p:txBody>
          <a:bodyPr>
            <a:normAutofit lnSpcReduction="10000"/>
          </a:bodyPr>
          <a:lstStyle/>
          <a:p>
            <a:pPr eaLnBrk="1" hangingPunct="1"/>
            <a:r>
              <a:rPr lang="en-US" sz="2800" smtClean="0"/>
              <a:t>Use the child’s name at the beginning of any verbal exchange</a:t>
            </a:r>
          </a:p>
          <a:p>
            <a:pPr eaLnBrk="1" hangingPunct="1"/>
            <a:r>
              <a:rPr lang="en-US" sz="2800" smtClean="0"/>
              <a:t>Eliminate background noise as much as possible</a:t>
            </a:r>
          </a:p>
          <a:p>
            <a:pPr eaLnBrk="1" hangingPunct="1"/>
            <a:r>
              <a:rPr lang="en-US" sz="2800" smtClean="0"/>
              <a:t>Give a cue when you are giving instructions</a:t>
            </a:r>
          </a:p>
          <a:p>
            <a:pPr eaLnBrk="1" hangingPunct="1"/>
            <a:r>
              <a:rPr lang="en-US" sz="2800" smtClean="0"/>
              <a:t>Allow auditory processing time-have student repeat what was said</a:t>
            </a:r>
          </a:p>
          <a:p>
            <a:pPr eaLnBrk="1" hangingPunct="1"/>
            <a:r>
              <a:rPr lang="en-US" sz="2800" smtClean="0"/>
              <a:t>Keep language simple and concrete</a:t>
            </a:r>
          </a:p>
          <a:p>
            <a:pPr eaLnBrk="1" hangingPunct="1"/>
            <a:r>
              <a:rPr lang="en-US" sz="2800" smtClean="0"/>
              <a:t>Avoid use of Why questions</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smtClean="0"/>
              <a:t>Auditory Strategies Continued</a:t>
            </a:r>
          </a:p>
        </p:txBody>
      </p:sp>
      <p:sp>
        <p:nvSpPr>
          <p:cNvPr id="26627" name="Rectangle 3"/>
          <p:cNvSpPr>
            <a:spLocks noGrp="1" noChangeArrowheads="1"/>
          </p:cNvSpPr>
          <p:nvPr>
            <p:ph idx="1"/>
          </p:nvPr>
        </p:nvSpPr>
        <p:spPr/>
        <p:txBody>
          <a:bodyPr>
            <a:normAutofit/>
          </a:bodyPr>
          <a:lstStyle/>
          <a:p>
            <a:pPr eaLnBrk="1" hangingPunct="1"/>
            <a:r>
              <a:rPr lang="en-US" sz="2800" smtClean="0"/>
              <a:t>Keep sentences short</a:t>
            </a:r>
          </a:p>
          <a:p>
            <a:pPr eaLnBrk="1" hangingPunct="1"/>
            <a:r>
              <a:rPr lang="en-US" sz="2800" smtClean="0"/>
              <a:t>Use picture dictionary to assist with vocabulary</a:t>
            </a:r>
          </a:p>
          <a:p>
            <a:pPr eaLnBrk="1" hangingPunct="1"/>
            <a:r>
              <a:rPr lang="en-US" sz="2800" smtClean="0"/>
              <a:t>State what you would like to see ( do vs. don’t)</a:t>
            </a:r>
          </a:p>
          <a:p>
            <a:pPr eaLnBrk="1" hangingPunct="1"/>
            <a:r>
              <a:rPr lang="en-US" sz="2800" smtClean="0"/>
              <a:t>Avoid use of idioms and sarcasm</a:t>
            </a:r>
          </a:p>
          <a:p>
            <a:pPr eaLnBrk="1" hangingPunct="1"/>
            <a:r>
              <a:rPr lang="en-US" sz="2800" smtClean="0"/>
              <a:t>Build in comprehension checks</a:t>
            </a:r>
          </a:p>
          <a:p>
            <a:pPr eaLnBrk="1" hangingPunct="1"/>
            <a:r>
              <a:rPr lang="en-US" sz="2800" smtClean="0"/>
              <a:t>Allow books on tape in addition to reading</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mtClean="0"/>
              <a:t>Visual Considerations</a:t>
            </a:r>
          </a:p>
        </p:txBody>
      </p:sp>
      <p:sp>
        <p:nvSpPr>
          <p:cNvPr id="19459" name="Rectangle 3"/>
          <p:cNvSpPr>
            <a:spLocks noGrp="1" noChangeArrowheads="1"/>
          </p:cNvSpPr>
          <p:nvPr>
            <p:ph idx="1"/>
          </p:nvPr>
        </p:nvSpPr>
        <p:spPr/>
        <p:txBody>
          <a:bodyPr/>
          <a:lstStyle/>
          <a:p>
            <a:pPr eaLnBrk="1" hangingPunct="1"/>
            <a:r>
              <a:rPr lang="en-US" smtClean="0"/>
              <a:t>Seat student where there are limited visual distractions- avoid windows, by the door</a:t>
            </a:r>
          </a:p>
          <a:p>
            <a:pPr eaLnBrk="1" hangingPunct="1"/>
            <a:r>
              <a:rPr lang="en-US" smtClean="0"/>
              <a:t>To maintain focus and attention during independent work a study carrell can be used- folder upright on desk</a:t>
            </a:r>
          </a:p>
          <a:p>
            <a:pPr eaLnBrk="1" hangingPunct="1"/>
            <a:r>
              <a:rPr lang="en-US" smtClean="0"/>
              <a:t>Use visuals to promote on task behavior- schedules,checklists,behavior cue cards</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mtClean="0"/>
              <a:t>Movement Considerations</a:t>
            </a:r>
          </a:p>
        </p:txBody>
      </p:sp>
      <p:sp>
        <p:nvSpPr>
          <p:cNvPr id="20483" name="Rectangle 3"/>
          <p:cNvSpPr>
            <a:spLocks noGrp="1" noChangeArrowheads="1"/>
          </p:cNvSpPr>
          <p:nvPr>
            <p:ph idx="1"/>
          </p:nvPr>
        </p:nvSpPr>
        <p:spPr/>
        <p:txBody>
          <a:bodyPr/>
          <a:lstStyle/>
          <a:p>
            <a:pPr eaLnBrk="1" hangingPunct="1"/>
            <a:r>
              <a:rPr lang="en-US" dirty="0" smtClean="0"/>
              <a:t>Allow movement breaks throughout the day- office runner, walking up/down steps, bathroom or drink breaks</a:t>
            </a:r>
          </a:p>
          <a:p>
            <a:pPr eaLnBrk="1" hangingPunct="1"/>
            <a:r>
              <a:rPr lang="en-US" dirty="0" smtClean="0"/>
              <a:t>Move and sit cushion</a:t>
            </a:r>
          </a:p>
          <a:p>
            <a:pPr eaLnBrk="1" hangingPunct="1"/>
            <a:r>
              <a:rPr lang="en-US" dirty="0" err="1" smtClean="0"/>
              <a:t>Theraband</a:t>
            </a:r>
            <a:r>
              <a:rPr lang="en-US" dirty="0" smtClean="0"/>
              <a:t> or </a:t>
            </a:r>
            <a:r>
              <a:rPr lang="en-US" dirty="0" err="1" smtClean="0"/>
              <a:t>lycra</a:t>
            </a:r>
            <a:r>
              <a:rPr lang="en-US" dirty="0" smtClean="0"/>
              <a:t> on their chair legs</a:t>
            </a:r>
          </a:p>
          <a:p>
            <a:pPr eaLnBrk="1" hangingPunct="1"/>
            <a:r>
              <a:rPr lang="en-US" dirty="0" smtClean="0"/>
              <a:t>Teach student movement in chair- position changes</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mtClean="0"/>
              <a:t>What is a Movement Break?</a:t>
            </a:r>
          </a:p>
        </p:txBody>
      </p:sp>
      <p:sp>
        <p:nvSpPr>
          <p:cNvPr id="21507" name="Rectangle 3"/>
          <p:cNvSpPr>
            <a:spLocks noGrp="1" noChangeArrowheads="1"/>
          </p:cNvSpPr>
          <p:nvPr>
            <p:ph idx="1"/>
          </p:nvPr>
        </p:nvSpPr>
        <p:spPr/>
        <p:txBody>
          <a:bodyPr/>
          <a:lstStyle/>
          <a:p>
            <a:pPr eaLnBrk="1" hangingPunct="1"/>
            <a:r>
              <a:rPr lang="en-US" smtClean="0"/>
              <a:t>A movement break is an activity that uses the whole body to move</a:t>
            </a:r>
          </a:p>
          <a:p>
            <a:pPr eaLnBrk="1" hangingPunct="1"/>
            <a:r>
              <a:rPr lang="en-US" smtClean="0"/>
              <a:t>Often the most effective of these are activities that provide some heavy work for the child to use their muscles</a:t>
            </a:r>
          </a:p>
          <a:p>
            <a:pPr eaLnBrk="1" hangingPunct="1"/>
            <a:r>
              <a:rPr lang="en-US" smtClean="0"/>
              <a:t>Use movement breaks prior to starting a class, during activities, and at end of lessons- consistent</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304800" y="533400"/>
            <a:ext cx="8015287" cy="914400"/>
          </a:xfrm>
        </p:spPr>
        <p:txBody>
          <a:bodyPr>
            <a:normAutofit fontScale="90000"/>
          </a:bodyPr>
          <a:lstStyle/>
          <a:p>
            <a:pPr eaLnBrk="1" hangingPunct="1"/>
            <a:r>
              <a:rPr lang="en-US" sz="3200" dirty="0" smtClean="0"/>
              <a:t>Examples of Classroom-Friendly Movement Breaks</a:t>
            </a:r>
            <a:br>
              <a:rPr lang="en-US" sz="3200" dirty="0" smtClean="0"/>
            </a:br>
            <a:endParaRPr lang="en-US" sz="3200" dirty="0" smtClean="0"/>
          </a:p>
        </p:txBody>
      </p:sp>
      <p:sp>
        <p:nvSpPr>
          <p:cNvPr id="22531" name="Rectangle 3"/>
          <p:cNvSpPr>
            <a:spLocks noGrp="1" noChangeArrowheads="1"/>
          </p:cNvSpPr>
          <p:nvPr>
            <p:ph idx="1"/>
          </p:nvPr>
        </p:nvSpPr>
        <p:spPr>
          <a:xfrm>
            <a:off x="457200" y="1600200"/>
            <a:ext cx="8153400" cy="4953000"/>
          </a:xfrm>
        </p:spPr>
        <p:txBody>
          <a:bodyPr/>
          <a:lstStyle/>
          <a:p>
            <a:pPr eaLnBrk="1" hangingPunct="1">
              <a:lnSpc>
                <a:spcPct val="90000"/>
              </a:lnSpc>
            </a:pPr>
            <a:r>
              <a:rPr lang="en-US" sz="2800" dirty="0" smtClean="0"/>
              <a:t>Wall, chair, table or floor push–ups</a:t>
            </a:r>
          </a:p>
          <a:p>
            <a:pPr eaLnBrk="1" hangingPunct="1">
              <a:lnSpc>
                <a:spcPct val="90000"/>
              </a:lnSpc>
            </a:pPr>
            <a:r>
              <a:rPr lang="en-US" sz="2800" dirty="0" smtClean="0"/>
              <a:t>Hand presses or pulls</a:t>
            </a:r>
          </a:p>
          <a:p>
            <a:pPr eaLnBrk="1" hangingPunct="1">
              <a:lnSpc>
                <a:spcPct val="90000"/>
              </a:lnSpc>
            </a:pPr>
            <a:r>
              <a:rPr lang="en-US" sz="2800" dirty="0" smtClean="0"/>
              <a:t>Erasing the chalkboard or carrying supplies in the classroom</a:t>
            </a:r>
          </a:p>
          <a:p>
            <a:pPr eaLnBrk="1" hangingPunct="1">
              <a:lnSpc>
                <a:spcPct val="90000"/>
              </a:lnSpc>
            </a:pPr>
            <a:r>
              <a:rPr lang="en-US" sz="2800" dirty="0" smtClean="0"/>
              <a:t>Helping to move classroom equipment or mats in gym</a:t>
            </a:r>
          </a:p>
          <a:p>
            <a:pPr eaLnBrk="1" hangingPunct="1">
              <a:lnSpc>
                <a:spcPct val="90000"/>
              </a:lnSpc>
            </a:pPr>
            <a:r>
              <a:rPr lang="en-US" sz="2800" dirty="0" smtClean="0"/>
              <a:t>Bringing books to/from library</a:t>
            </a:r>
          </a:p>
          <a:p>
            <a:pPr eaLnBrk="1" hangingPunct="1">
              <a:lnSpc>
                <a:spcPct val="90000"/>
              </a:lnSpc>
            </a:pPr>
            <a:r>
              <a:rPr lang="en-US" sz="2800" dirty="0" smtClean="0"/>
              <a:t>Age appropriate action songs</a:t>
            </a:r>
          </a:p>
          <a:p>
            <a:pPr eaLnBrk="1" hangingPunct="1">
              <a:lnSpc>
                <a:spcPct val="90000"/>
              </a:lnSpc>
            </a:pPr>
            <a:r>
              <a:rPr lang="en-US" sz="2800" dirty="0" smtClean="0"/>
              <a:t>Jumping jacks or jumping and clapping activities</a:t>
            </a:r>
          </a:p>
          <a:p>
            <a:pPr eaLnBrk="1" hangingPunct="1">
              <a:lnSpc>
                <a:spcPct val="90000"/>
              </a:lnSpc>
            </a:pPr>
            <a:r>
              <a:rPr lang="en-US" sz="2800" dirty="0" smtClean="0"/>
              <a:t>Pull/push cart in room</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381000"/>
            <a:ext cx="8229600" cy="1143000"/>
          </a:xfrm>
        </p:spPr>
        <p:txBody>
          <a:bodyPr>
            <a:normAutofit fontScale="90000"/>
          </a:bodyPr>
          <a:lstStyle/>
          <a:p>
            <a:pPr eaLnBrk="1" hangingPunct="1"/>
            <a:r>
              <a:rPr lang="en-US" sz="3800" dirty="0" smtClean="0"/>
              <a:t>Tips for Classroom-Friendly      Fidget Tools</a:t>
            </a:r>
          </a:p>
        </p:txBody>
      </p:sp>
      <p:sp>
        <p:nvSpPr>
          <p:cNvPr id="23555" name="Rectangle 3"/>
          <p:cNvSpPr>
            <a:spLocks noGrp="1" noChangeArrowheads="1"/>
          </p:cNvSpPr>
          <p:nvPr>
            <p:ph idx="1"/>
          </p:nvPr>
        </p:nvSpPr>
        <p:spPr>
          <a:xfrm>
            <a:off x="457200" y="1828800"/>
            <a:ext cx="8229600" cy="4530725"/>
          </a:xfrm>
        </p:spPr>
        <p:txBody>
          <a:bodyPr/>
          <a:lstStyle/>
          <a:p>
            <a:pPr eaLnBrk="1" hangingPunct="1"/>
            <a:r>
              <a:rPr lang="en-US" dirty="0" smtClean="0"/>
              <a:t>Fidgeting is something we all do to stimulate our nervous system to stay alert</a:t>
            </a:r>
          </a:p>
          <a:p>
            <a:pPr eaLnBrk="1" hangingPunct="1"/>
            <a:r>
              <a:rPr lang="en-US" dirty="0" smtClean="0"/>
              <a:t>Fidget tools can be simple and inexpensive</a:t>
            </a:r>
          </a:p>
          <a:p>
            <a:pPr eaLnBrk="1" hangingPunct="1"/>
            <a:r>
              <a:rPr lang="en-US" dirty="0" smtClean="0"/>
              <a:t>A good fidget is not too visually distracting</a:t>
            </a:r>
          </a:p>
          <a:p>
            <a:pPr eaLnBrk="1" hangingPunct="1"/>
            <a:r>
              <a:rPr lang="en-US" dirty="0" smtClean="0"/>
              <a:t>Avoid fidgets that make excessive noise</a:t>
            </a:r>
          </a:p>
          <a:p>
            <a:pPr eaLnBrk="1" hangingPunct="1"/>
            <a:r>
              <a:rPr lang="en-US" dirty="0" smtClean="0"/>
              <a:t>Set clear and consistent rules for use of fidgets</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normAutofit fontScale="90000"/>
          </a:bodyPr>
          <a:lstStyle/>
          <a:p>
            <a:pPr eaLnBrk="1" hangingPunct="1"/>
            <a:r>
              <a:rPr lang="en-US" sz="3800" dirty="0" smtClean="0"/>
              <a:t>Examples of Classroom-Friendly Fidget Tools</a:t>
            </a:r>
          </a:p>
        </p:txBody>
      </p:sp>
      <p:sp>
        <p:nvSpPr>
          <p:cNvPr id="24579" name="Rectangle 3"/>
          <p:cNvSpPr>
            <a:spLocks noGrp="1" noChangeArrowheads="1"/>
          </p:cNvSpPr>
          <p:nvPr>
            <p:ph idx="1"/>
          </p:nvPr>
        </p:nvSpPr>
        <p:spPr>
          <a:xfrm>
            <a:off x="457200" y="1752600"/>
            <a:ext cx="8229600" cy="4530725"/>
          </a:xfrm>
        </p:spPr>
        <p:txBody>
          <a:bodyPr>
            <a:normAutofit lnSpcReduction="10000"/>
          </a:bodyPr>
          <a:lstStyle/>
          <a:p>
            <a:pPr eaLnBrk="1" hangingPunct="1">
              <a:lnSpc>
                <a:spcPct val="90000"/>
              </a:lnSpc>
            </a:pPr>
            <a:r>
              <a:rPr lang="en-US" sz="2800" dirty="0" smtClean="0"/>
              <a:t>Pencil fidgets or toppers</a:t>
            </a:r>
          </a:p>
          <a:p>
            <a:pPr eaLnBrk="1" hangingPunct="1">
              <a:lnSpc>
                <a:spcPct val="90000"/>
              </a:lnSpc>
            </a:pPr>
            <a:r>
              <a:rPr lang="en-US" sz="2800" dirty="0" smtClean="0"/>
              <a:t>Stress balls</a:t>
            </a:r>
          </a:p>
          <a:p>
            <a:pPr eaLnBrk="1" hangingPunct="1">
              <a:lnSpc>
                <a:spcPct val="90000"/>
              </a:lnSpc>
            </a:pPr>
            <a:r>
              <a:rPr lang="en-US" sz="2800" dirty="0" err="1" smtClean="0"/>
              <a:t>Koosh</a:t>
            </a:r>
            <a:r>
              <a:rPr lang="en-US" sz="2800" dirty="0" smtClean="0"/>
              <a:t> balls or </a:t>
            </a:r>
            <a:r>
              <a:rPr lang="en-US" sz="2800" dirty="0" err="1" smtClean="0"/>
              <a:t>spikey</a:t>
            </a:r>
            <a:r>
              <a:rPr lang="en-US" sz="2800" dirty="0" smtClean="0"/>
              <a:t> animals</a:t>
            </a:r>
          </a:p>
          <a:p>
            <a:pPr eaLnBrk="1" hangingPunct="1">
              <a:lnSpc>
                <a:spcPct val="90000"/>
              </a:lnSpc>
            </a:pPr>
            <a:r>
              <a:rPr lang="en-US" sz="2800" dirty="0" smtClean="0"/>
              <a:t>Stretchy coil bracelets or key chains</a:t>
            </a:r>
          </a:p>
          <a:p>
            <a:pPr eaLnBrk="1" hangingPunct="1">
              <a:lnSpc>
                <a:spcPct val="90000"/>
              </a:lnSpc>
            </a:pPr>
            <a:r>
              <a:rPr lang="en-US" sz="2800" dirty="0" smtClean="0"/>
              <a:t>Coil shoe laces</a:t>
            </a:r>
          </a:p>
          <a:p>
            <a:pPr eaLnBrk="1" hangingPunct="1">
              <a:lnSpc>
                <a:spcPct val="90000"/>
              </a:lnSpc>
            </a:pPr>
            <a:r>
              <a:rPr lang="en-US" sz="2800" dirty="0" smtClean="0"/>
              <a:t>Squishy balls or putty</a:t>
            </a:r>
          </a:p>
          <a:p>
            <a:pPr eaLnBrk="1" hangingPunct="1">
              <a:lnSpc>
                <a:spcPct val="90000"/>
              </a:lnSpc>
            </a:pPr>
            <a:r>
              <a:rPr lang="en-US" sz="2800" dirty="0" smtClean="0"/>
              <a:t>Stretchy toys</a:t>
            </a:r>
          </a:p>
          <a:p>
            <a:pPr eaLnBrk="1" hangingPunct="1">
              <a:lnSpc>
                <a:spcPct val="90000"/>
              </a:lnSpc>
            </a:pPr>
            <a:r>
              <a:rPr lang="en-US" sz="2800" dirty="0" smtClean="0"/>
              <a:t>Finger </a:t>
            </a:r>
            <a:r>
              <a:rPr lang="en-US" sz="2800" dirty="0" err="1" smtClean="0"/>
              <a:t>slinkys</a:t>
            </a:r>
            <a:endParaRPr lang="en-US" sz="2800" dirty="0" smtClean="0"/>
          </a:p>
          <a:p>
            <a:pPr eaLnBrk="1" hangingPunct="1">
              <a:lnSpc>
                <a:spcPct val="90000"/>
              </a:lnSpc>
            </a:pPr>
            <a:r>
              <a:rPr lang="en-US" sz="2800" dirty="0" smtClean="0"/>
              <a:t>Beads or jewelry</a:t>
            </a:r>
          </a:p>
          <a:p>
            <a:pPr eaLnBrk="1" hangingPunct="1">
              <a:lnSpc>
                <a:spcPct val="90000"/>
              </a:lnSpc>
            </a:pPr>
            <a:r>
              <a:rPr lang="en-US" sz="2800" dirty="0" smtClean="0"/>
              <a:t>Fabric swatches attached to desk or chair</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normAutofit fontScale="90000"/>
          </a:bodyPr>
          <a:lstStyle/>
          <a:p>
            <a:pPr eaLnBrk="1" hangingPunct="1"/>
            <a:r>
              <a:rPr lang="en-US" smtClean="0"/>
              <a:t>Gustatory/Olfactory Strategies</a:t>
            </a:r>
          </a:p>
        </p:txBody>
      </p:sp>
      <p:sp>
        <p:nvSpPr>
          <p:cNvPr id="27651" name="Rectangle 3"/>
          <p:cNvSpPr>
            <a:spLocks noGrp="1" noChangeArrowheads="1"/>
          </p:cNvSpPr>
          <p:nvPr>
            <p:ph idx="1"/>
          </p:nvPr>
        </p:nvSpPr>
        <p:spPr>
          <a:xfrm>
            <a:off x="457200" y="1600200"/>
            <a:ext cx="8305800" cy="4530725"/>
          </a:xfrm>
        </p:spPr>
        <p:txBody>
          <a:bodyPr/>
          <a:lstStyle/>
          <a:p>
            <a:r>
              <a:rPr lang="en-US" dirty="0" smtClean="0"/>
              <a:t>Access to water bottle</a:t>
            </a:r>
          </a:p>
          <a:p>
            <a:pPr eaLnBrk="1" hangingPunct="1"/>
            <a:r>
              <a:rPr lang="en-US" dirty="0" smtClean="0"/>
              <a:t>Allow students to chew gum, candy, taffy</a:t>
            </a:r>
          </a:p>
          <a:p>
            <a:pPr eaLnBrk="1" hangingPunct="1"/>
            <a:r>
              <a:rPr lang="en-US" dirty="0" smtClean="0"/>
              <a:t>Use of scented lotions, lip balm</a:t>
            </a:r>
          </a:p>
          <a:p>
            <a:pPr eaLnBrk="1" hangingPunct="1"/>
            <a:r>
              <a:rPr lang="en-US" dirty="0" smtClean="0"/>
              <a:t>Eat crunchy foods-pretzels, ice, carrots</a:t>
            </a:r>
          </a:p>
          <a:p>
            <a:pPr eaLnBrk="1" hangingPunct="1"/>
            <a:r>
              <a:rPr lang="en-US" dirty="0" smtClean="0"/>
              <a:t>Scented pencils or markers</a:t>
            </a:r>
          </a:p>
          <a:p>
            <a:pPr eaLnBrk="1" hangingPunct="1"/>
            <a:r>
              <a:rPr lang="en-US" dirty="0" smtClean="0"/>
              <a:t>Potpourri in classroom </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2"/>
          <p:cNvSpPr>
            <a:spLocks noGrp="1" noChangeArrowheads="1"/>
          </p:cNvSpPr>
          <p:nvPr>
            <p:ph type="title"/>
          </p:nvPr>
        </p:nvSpPr>
        <p:spPr>
          <a:xfrm>
            <a:off x="685800" y="914400"/>
            <a:ext cx="7772400" cy="5105400"/>
          </a:xfrm>
        </p:spPr>
        <p:txBody>
          <a:bodyPr>
            <a:normAutofit fontScale="90000"/>
          </a:bodyPr>
          <a:lstStyle/>
          <a:p>
            <a:r>
              <a:rPr lang="en-US" i="1" dirty="0"/>
              <a:t>“Good teachers helped me to achieve </a:t>
            </a:r>
            <a:r>
              <a:rPr lang="en-US" i="1" dirty="0" smtClean="0"/>
              <a:t>success.  Children </a:t>
            </a:r>
            <a:r>
              <a:rPr lang="en-US" i="1" dirty="0"/>
              <a:t>with autism need to have a structured day</a:t>
            </a:r>
            <a:r>
              <a:rPr lang="en-US" i="1" dirty="0" smtClean="0"/>
              <a:t>, </a:t>
            </a:r>
            <a:r>
              <a:rPr lang="en-US" i="1" dirty="0"/>
              <a:t>and teachers who know how to be firm but gentle.”</a:t>
            </a:r>
            <a:br>
              <a:rPr lang="en-US" i="1" dirty="0"/>
            </a:br>
            <a:r>
              <a:rPr lang="en-US" dirty="0"/>
              <a:t/>
            </a:r>
            <a:br>
              <a:rPr lang="en-US" dirty="0"/>
            </a:br>
            <a:r>
              <a:rPr lang="en-US" dirty="0"/>
              <a:t>                  </a:t>
            </a:r>
            <a:r>
              <a:rPr lang="en-US" sz="3600" dirty="0"/>
              <a:t>Temple </a:t>
            </a:r>
            <a:r>
              <a:rPr lang="en-US" sz="3600" dirty="0" err="1"/>
              <a:t>Grandin</a:t>
            </a:r>
            <a:r>
              <a:rPr lang="en-US" sz="3600" dirty="0"/>
              <a:t>, Ph.D.</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6" name="Title 1"/>
          <p:cNvSpPr>
            <a:spLocks noGrp="1"/>
          </p:cNvSpPr>
          <p:nvPr>
            <p:ph type="title" idx="4294967295"/>
          </p:nvPr>
        </p:nvSpPr>
        <p:spPr>
          <a:xfrm>
            <a:off x="990600" y="533400"/>
            <a:ext cx="8153400" cy="1143000"/>
          </a:xfrm>
        </p:spPr>
        <p:txBody>
          <a:bodyPr>
            <a:normAutofit fontScale="90000"/>
          </a:bodyPr>
          <a:lstStyle/>
          <a:p>
            <a:pPr eaLnBrk="1" hangingPunct="1"/>
            <a:r>
              <a:rPr lang="en-US" sz="4900" dirty="0" smtClean="0"/>
              <a:t>Experiences with Autism</a:t>
            </a:r>
            <a:r>
              <a:rPr lang="en-US" sz="3600" dirty="0"/>
              <a:t/>
            </a:r>
            <a:br>
              <a:rPr lang="en-US" sz="3600" dirty="0"/>
            </a:br>
            <a:r>
              <a:rPr lang="en-US" sz="3100" dirty="0" smtClean="0"/>
              <a:t>Instructions for Poll Everywhere:</a:t>
            </a:r>
            <a:endParaRPr lang="en-US" sz="4400" b="1" dirty="0" smtClean="0"/>
          </a:p>
        </p:txBody>
      </p:sp>
    </p:spTree>
    <p:controls>
      <mc:AlternateContent xmlns:mc="http://schemas.openxmlformats.org/markup-compatibility/2006">
        <mc:Choice xmlns:v="urn:schemas-microsoft-com:vml" Requires="v">
          <p:control spid="422921" name="ShockwaveFlash1" r:id="rId2" imgW="6796080" imgH="4508640"/>
        </mc:Choice>
        <mc:Fallback>
          <p:control name="ShockwaveFlash1" r:id="rId2" imgW="6796080" imgH="4508640">
            <p:pic>
              <p:nvPicPr>
                <p:cNvPr id="0" name="ShockwaveFlash1"/>
                <p:cNvPicPr preferRelativeResize="0">
                  <a:picLocks noChangeArrowheads="1" noChangeShapeType="1"/>
                </p:cNvPicPr>
                <p:nvPr/>
              </p:nvPicPr>
              <p:blipFill>
                <a:blip r:embed="rId5">
                  <a:extLst>
                    <a:ext uri="{28A0092B-C50C-407E-A947-70E740481C1C}">
                      <a14:useLocalDpi xmlns:a14="http://schemas.microsoft.com/office/drawing/2010/main" val="0"/>
                    </a:ext>
                  </a:extLst>
                </a:blip>
                <a:srcRect/>
                <a:stretch>
                  <a:fillRect/>
                </a:stretch>
              </p:blipFill>
              <p:spPr bwMode="auto">
                <a:xfrm>
                  <a:off x="1143000" y="2286000"/>
                  <a:ext cx="6796088" cy="4127500"/>
                </a:xfrm>
                <a:prstGeom prst="rect">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Lst>
              </p:spPr>
            </p:pic>
          </p:control>
        </mc:Fallback>
      </mc:AlternateContent>
    </p:controls>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2209800"/>
            <a:ext cx="7848600" cy="2554545"/>
          </a:xfrm>
          <a:prstGeom prst="rect">
            <a:avLst/>
          </a:prstGeom>
        </p:spPr>
        <p:txBody>
          <a:bodyPr wrap="square">
            <a:spAutoFit/>
          </a:bodyPr>
          <a:lstStyle/>
          <a:p>
            <a:pPr>
              <a:buClr>
                <a:srgbClr val="FF0000"/>
              </a:buClr>
              <a:buFont typeface="Wingdings" pitchFamily="2" charset="2"/>
              <a:buChar char="ü"/>
            </a:pPr>
            <a:r>
              <a:rPr lang="en-US" sz="2800" dirty="0">
                <a:latin typeface="Calibri" pitchFamily="34" charset="0"/>
              </a:rPr>
              <a:t> </a:t>
            </a:r>
            <a:r>
              <a:rPr lang="en-US" sz="3200" dirty="0">
                <a:latin typeface="Calibri" pitchFamily="34" charset="0"/>
              </a:rPr>
              <a:t>~ 730,000 children from 0-21 in U.S. </a:t>
            </a:r>
            <a:r>
              <a:rPr lang="en-US" sz="3200" dirty="0" smtClean="0">
                <a:latin typeface="Calibri" pitchFamily="34" charset="0"/>
              </a:rPr>
              <a:t>in 2010</a:t>
            </a:r>
            <a:endParaRPr lang="en-US" sz="3200" dirty="0">
              <a:latin typeface="Calibri" pitchFamily="34" charset="0"/>
            </a:endParaRPr>
          </a:p>
          <a:p>
            <a:pPr>
              <a:buClr>
                <a:srgbClr val="FF0000"/>
              </a:buClr>
              <a:buFont typeface="Wingdings" pitchFamily="2" charset="2"/>
              <a:buChar char="ü"/>
            </a:pPr>
            <a:endParaRPr lang="en-US" sz="3200" dirty="0">
              <a:latin typeface="Calibri" pitchFamily="34" charset="0"/>
            </a:endParaRPr>
          </a:p>
          <a:p>
            <a:pPr>
              <a:buClr>
                <a:srgbClr val="FF0000"/>
              </a:buClr>
              <a:buFont typeface="Wingdings" pitchFamily="2" charset="2"/>
              <a:buChar char="ü"/>
            </a:pPr>
            <a:r>
              <a:rPr lang="en-US" sz="3200" dirty="0">
                <a:latin typeface="Calibri" pitchFamily="34" charset="0"/>
              </a:rPr>
              <a:t>  &gt;70% increase from prior estimate in 2002</a:t>
            </a:r>
          </a:p>
          <a:p>
            <a:pPr>
              <a:buClr>
                <a:srgbClr val="FF0000"/>
              </a:buClr>
            </a:pPr>
            <a:endParaRPr lang="en-US" sz="3200" dirty="0">
              <a:latin typeface="Calibri" pitchFamily="34" charset="0"/>
            </a:endParaRPr>
          </a:p>
          <a:p>
            <a:pPr>
              <a:buClr>
                <a:srgbClr val="FF0000"/>
              </a:buClr>
              <a:buFont typeface="Wingdings" pitchFamily="2" charset="2"/>
              <a:buChar char="ü"/>
            </a:pPr>
            <a:r>
              <a:rPr lang="en-US" sz="3200" dirty="0">
                <a:latin typeface="Calibri" pitchFamily="34" charset="0"/>
              </a:rPr>
              <a:t>  35,000 newly diagnosed cases each year</a:t>
            </a:r>
            <a:endParaRPr lang="en-US" sz="3200" dirty="0"/>
          </a:p>
        </p:txBody>
      </p:sp>
      <p:sp>
        <p:nvSpPr>
          <p:cNvPr id="3" name="TextBox 2"/>
          <p:cNvSpPr txBox="1"/>
          <p:nvPr/>
        </p:nvSpPr>
        <p:spPr>
          <a:xfrm>
            <a:off x="685800" y="457200"/>
            <a:ext cx="7924800" cy="1200329"/>
          </a:xfrm>
          <a:prstGeom prst="rect">
            <a:avLst/>
          </a:prstGeom>
          <a:noFill/>
        </p:spPr>
        <p:txBody>
          <a:bodyPr wrap="square" rtlCol="0">
            <a:spAutoFit/>
          </a:bodyPr>
          <a:lstStyle/>
          <a:p>
            <a:r>
              <a:rPr lang="en-US" sz="3600" b="1" dirty="0" smtClean="0">
                <a:solidFill>
                  <a:srgbClr val="0DBB9E"/>
                </a:solidFill>
              </a:rPr>
              <a:t>Does it Seem Like there are More Students with Autism Today?</a:t>
            </a:r>
            <a:endParaRPr lang="en-US" sz="3600" b="1" dirty="0">
              <a:solidFill>
                <a:srgbClr val="0DBB9E"/>
              </a:solidFill>
            </a:endParaRPr>
          </a:p>
        </p:txBody>
      </p:sp>
    </p:spTree>
    <p:extLst>
      <p:ext uri="{BB962C8B-B14F-4D97-AF65-F5344CB8AC3E}">
        <p14:creationId xmlns:p14="http://schemas.microsoft.com/office/powerpoint/2010/main" val="17298908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3346" name="Rectangle 2"/>
          <p:cNvSpPr>
            <a:spLocks noGrp="1" noChangeArrowheads="1"/>
          </p:cNvSpPr>
          <p:nvPr>
            <p:ph type="title"/>
          </p:nvPr>
        </p:nvSpPr>
        <p:spPr>
          <a:xfrm>
            <a:off x="762000" y="228600"/>
            <a:ext cx="7467600" cy="1143000"/>
          </a:xfrm>
        </p:spPr>
        <p:txBody>
          <a:bodyPr/>
          <a:lstStyle/>
          <a:p>
            <a:r>
              <a:rPr lang="en-US" dirty="0"/>
              <a:t>Team </a:t>
            </a:r>
            <a:r>
              <a:rPr lang="en-US" dirty="0" smtClean="0"/>
              <a:t>Goal</a:t>
            </a:r>
            <a:endParaRPr lang="en-US" dirty="0"/>
          </a:p>
        </p:txBody>
      </p:sp>
      <p:sp>
        <p:nvSpPr>
          <p:cNvPr id="313347" name="Rectangle 3"/>
          <p:cNvSpPr>
            <a:spLocks noGrp="1" noChangeArrowheads="1"/>
          </p:cNvSpPr>
          <p:nvPr>
            <p:ph idx="1"/>
          </p:nvPr>
        </p:nvSpPr>
        <p:spPr/>
        <p:txBody>
          <a:bodyPr/>
          <a:lstStyle/>
          <a:p>
            <a:pPr>
              <a:buFont typeface="Wingdings" pitchFamily="2" charset="2"/>
              <a:buNone/>
            </a:pPr>
            <a:r>
              <a:rPr lang="en-US" dirty="0"/>
              <a:t>   </a:t>
            </a:r>
          </a:p>
        </p:txBody>
      </p:sp>
      <p:pic>
        <p:nvPicPr>
          <p:cNvPr id="313350" name="Picture 6" descr="MCj01986130000[1]"/>
          <p:cNvPicPr>
            <a:picLocks noChangeAspect="1" noChangeArrowheads="1"/>
          </p:cNvPicPr>
          <p:nvPr/>
        </p:nvPicPr>
        <p:blipFill>
          <a:blip r:embed="rId2" cstate="print"/>
          <a:srcRect/>
          <a:stretch>
            <a:fillRect/>
          </a:stretch>
        </p:blipFill>
        <p:spPr bwMode="auto">
          <a:xfrm>
            <a:off x="3176084" y="2030519"/>
            <a:ext cx="2873148" cy="2524780"/>
          </a:xfrm>
          <a:prstGeom prst="rect">
            <a:avLst/>
          </a:prstGeom>
          <a:noFill/>
        </p:spPr>
      </p:pic>
      <p:sp>
        <p:nvSpPr>
          <p:cNvPr id="313352" name="Text Box 8"/>
          <p:cNvSpPr txBox="1">
            <a:spLocks noChangeArrowheads="1"/>
          </p:cNvSpPr>
          <p:nvPr/>
        </p:nvSpPr>
        <p:spPr bwMode="auto">
          <a:xfrm>
            <a:off x="828805" y="1371600"/>
            <a:ext cx="7239000" cy="523220"/>
          </a:xfrm>
          <a:prstGeom prst="rect">
            <a:avLst/>
          </a:prstGeom>
          <a:noFill/>
          <a:ln w="9525">
            <a:noFill/>
            <a:miter lim="800000"/>
            <a:headEnd/>
            <a:tailEnd/>
          </a:ln>
          <a:effectLst/>
        </p:spPr>
        <p:txBody>
          <a:bodyPr wrap="square">
            <a:spAutoFit/>
          </a:bodyPr>
          <a:lstStyle/>
          <a:p>
            <a:pPr>
              <a:spcBef>
                <a:spcPct val="50000"/>
              </a:spcBef>
            </a:pPr>
            <a:r>
              <a:rPr lang="en-US" sz="2800" i="1" dirty="0" smtClean="0"/>
              <a:t>What are your goals for this training series?</a:t>
            </a:r>
            <a:endParaRPr lang="en-US" sz="2800" i="1" dirty="0"/>
          </a:p>
        </p:txBody>
      </p:sp>
      <p:sp>
        <p:nvSpPr>
          <p:cNvPr id="2" name="TextBox 1"/>
          <p:cNvSpPr txBox="1"/>
          <p:nvPr/>
        </p:nvSpPr>
        <p:spPr>
          <a:xfrm>
            <a:off x="228600" y="4800600"/>
            <a:ext cx="8839200" cy="1384995"/>
          </a:xfrm>
          <a:prstGeom prst="rect">
            <a:avLst/>
          </a:prstGeom>
          <a:noFill/>
        </p:spPr>
        <p:txBody>
          <a:bodyPr wrap="square" rtlCol="0">
            <a:spAutoFit/>
          </a:bodyPr>
          <a:lstStyle/>
          <a:p>
            <a:pPr marL="342900" indent="-342900">
              <a:buFont typeface="Arial" pitchFamily="34" charset="0"/>
              <a:buChar char="•"/>
            </a:pPr>
            <a:r>
              <a:rPr lang="en-US" sz="2800" dirty="0"/>
              <a:t>Strategies and Supports for Students with Autism?</a:t>
            </a:r>
          </a:p>
          <a:p>
            <a:pPr marL="342900" indent="-342900">
              <a:buFont typeface="Arial" pitchFamily="34" charset="0"/>
              <a:buChar char="•"/>
            </a:pPr>
            <a:r>
              <a:rPr lang="en-US" sz="2800" dirty="0"/>
              <a:t>Training for Specific Staff of Specific Students?</a:t>
            </a:r>
          </a:p>
          <a:p>
            <a:pPr marL="342900" indent="-342900">
              <a:buFont typeface="Arial" pitchFamily="34" charset="0"/>
              <a:buChar char="•"/>
            </a:pPr>
            <a:r>
              <a:rPr lang="en-US" sz="2800" dirty="0" smtClean="0"/>
              <a:t>Whole School Opportunities to Learn about Autism?</a:t>
            </a:r>
            <a:endParaRPr lang="en-US" sz="2800"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026"/>
          <p:cNvSpPr>
            <a:spLocks noGrp="1" noChangeArrowheads="1"/>
          </p:cNvSpPr>
          <p:nvPr>
            <p:ph type="title"/>
          </p:nvPr>
        </p:nvSpPr>
        <p:spPr>
          <a:xfrm>
            <a:off x="685800" y="381000"/>
            <a:ext cx="7620000" cy="1143000"/>
          </a:xfrm>
        </p:spPr>
        <p:txBody>
          <a:bodyPr>
            <a:normAutofit/>
          </a:bodyPr>
          <a:lstStyle/>
          <a:p>
            <a:r>
              <a:rPr lang="en-US" sz="4800" b="1" dirty="0"/>
              <a:t>Learner Outcomes</a:t>
            </a:r>
          </a:p>
        </p:txBody>
      </p:sp>
      <p:sp>
        <p:nvSpPr>
          <p:cNvPr id="189443" name="Rectangle 1027"/>
          <p:cNvSpPr>
            <a:spLocks noGrp="1" noChangeArrowheads="1"/>
          </p:cNvSpPr>
          <p:nvPr>
            <p:ph idx="1"/>
          </p:nvPr>
        </p:nvSpPr>
        <p:spPr>
          <a:xfrm>
            <a:off x="609600" y="1905000"/>
            <a:ext cx="8231187" cy="4802187"/>
          </a:xfrm>
        </p:spPr>
        <p:txBody>
          <a:bodyPr/>
          <a:lstStyle/>
          <a:p>
            <a:r>
              <a:rPr lang="en-US" sz="4400" dirty="0" smtClean="0"/>
              <a:t>What is it?	 </a:t>
            </a:r>
          </a:p>
          <a:p>
            <a:r>
              <a:rPr lang="en-US" sz="4400" dirty="0" smtClean="0"/>
              <a:t>Why is it difficult to mediate?</a:t>
            </a:r>
          </a:p>
          <a:p>
            <a:r>
              <a:rPr lang="en-US" sz="4400" dirty="0" smtClean="0"/>
              <a:t>How can we help?</a:t>
            </a:r>
          </a:p>
          <a:p>
            <a:pPr marL="36576" indent="0">
              <a:buNone/>
            </a:pPr>
            <a:endParaRPr lang="en-US" dirty="0" smtClean="0"/>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1298" name="Rectangle 2"/>
          <p:cNvSpPr>
            <a:spLocks noGrp="1" noChangeArrowheads="1"/>
          </p:cNvSpPr>
          <p:nvPr>
            <p:ph type="title"/>
          </p:nvPr>
        </p:nvSpPr>
        <p:spPr>
          <a:xfrm>
            <a:off x="842021" y="533400"/>
            <a:ext cx="7772400" cy="1143000"/>
          </a:xfrm>
        </p:spPr>
        <p:txBody>
          <a:bodyPr>
            <a:normAutofit fontScale="90000"/>
          </a:bodyPr>
          <a:lstStyle/>
          <a:p>
            <a:r>
              <a:rPr lang="en-US" sz="4000" dirty="0" smtClean="0">
                <a:latin typeface="Tahoma" pitchFamily="34" charset="0"/>
              </a:rPr>
              <a:t>Activity</a:t>
            </a:r>
            <a:r>
              <a:rPr lang="en-US" sz="4000" dirty="0">
                <a:latin typeface="Tahoma" pitchFamily="34" charset="0"/>
              </a:rPr>
              <a:t/>
            </a:r>
            <a:br>
              <a:rPr lang="en-US" sz="4000" dirty="0">
                <a:latin typeface="Tahoma" pitchFamily="34" charset="0"/>
              </a:rPr>
            </a:br>
            <a:endParaRPr lang="en-US" sz="4000" dirty="0">
              <a:latin typeface="Tahoma" pitchFamily="34" charset="0"/>
            </a:endParaRPr>
          </a:p>
        </p:txBody>
      </p:sp>
      <p:sp>
        <p:nvSpPr>
          <p:cNvPr id="311299" name="Rectangle 3"/>
          <p:cNvSpPr>
            <a:spLocks noGrp="1" noChangeArrowheads="1"/>
          </p:cNvSpPr>
          <p:nvPr>
            <p:ph idx="1"/>
          </p:nvPr>
        </p:nvSpPr>
        <p:spPr>
          <a:xfrm>
            <a:off x="838200" y="1524000"/>
            <a:ext cx="8001000" cy="4267200"/>
          </a:xfrm>
        </p:spPr>
        <p:txBody>
          <a:bodyPr/>
          <a:lstStyle/>
          <a:p>
            <a:pPr marL="609600" indent="-609600">
              <a:lnSpc>
                <a:spcPct val="90000"/>
              </a:lnSpc>
              <a:buNone/>
            </a:pPr>
            <a:endParaRPr lang="en-US" dirty="0">
              <a:latin typeface="Tahoma" pitchFamily="34" charset="0"/>
            </a:endParaRPr>
          </a:p>
          <a:p>
            <a:pPr marL="609600" indent="-609600">
              <a:lnSpc>
                <a:spcPct val="90000"/>
              </a:lnSpc>
              <a:buFontTx/>
              <a:buAutoNum type="arabicPeriod"/>
            </a:pPr>
            <a:r>
              <a:rPr lang="en-US" dirty="0">
                <a:latin typeface="Tahoma" pitchFamily="34" charset="0"/>
              </a:rPr>
              <a:t>R</a:t>
            </a:r>
            <a:r>
              <a:rPr lang="en-US" dirty="0" smtClean="0">
                <a:latin typeface="Tahoma" pitchFamily="34" charset="0"/>
              </a:rPr>
              <a:t>espond to each question with your team.</a:t>
            </a:r>
          </a:p>
          <a:p>
            <a:pPr marL="609600" indent="-609600">
              <a:lnSpc>
                <a:spcPct val="90000"/>
              </a:lnSpc>
              <a:buFontTx/>
              <a:buAutoNum type="arabicPeriod"/>
            </a:pPr>
            <a:r>
              <a:rPr lang="en-US" dirty="0" smtClean="0">
                <a:latin typeface="Tahoma" pitchFamily="34" charset="0"/>
              </a:rPr>
              <a:t>Prioritize key points.</a:t>
            </a:r>
          </a:p>
          <a:p>
            <a:pPr marL="609600" indent="-609600">
              <a:lnSpc>
                <a:spcPct val="90000"/>
              </a:lnSpc>
              <a:buFontTx/>
              <a:buAutoNum type="arabicPeriod"/>
            </a:pPr>
            <a:r>
              <a:rPr lang="en-US" dirty="0" smtClean="0">
                <a:latin typeface="Tahoma" pitchFamily="34" charset="0"/>
              </a:rPr>
              <a:t>Share with other teams.</a:t>
            </a:r>
            <a:endParaRPr lang="en-US" dirty="0">
              <a:latin typeface="Tahoma" pitchFamily="34" charset="0"/>
            </a:endParaRPr>
          </a:p>
          <a:p>
            <a:pPr marL="0" indent="0">
              <a:lnSpc>
                <a:spcPct val="90000"/>
              </a:lnSpc>
              <a:buNone/>
            </a:pPr>
            <a:endParaRPr lang="en-US" sz="2800" dirty="0"/>
          </a:p>
        </p:txBody>
      </p:sp>
      <p:pic>
        <p:nvPicPr>
          <p:cNvPr id="311301" name="Picture 5"/>
          <p:cNvPicPr>
            <a:picLocks noChangeAspect="1" noChangeArrowheads="1"/>
          </p:cNvPicPr>
          <p:nvPr/>
        </p:nvPicPr>
        <p:blipFill>
          <a:blip r:embed="rId2" cstate="print"/>
          <a:srcRect/>
          <a:stretch>
            <a:fillRect/>
          </a:stretch>
        </p:blipFill>
        <p:spPr bwMode="auto">
          <a:xfrm>
            <a:off x="7303700" y="152400"/>
            <a:ext cx="1274187" cy="12192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4597</TotalTime>
  <Words>2145</Words>
  <Application>Microsoft Office PowerPoint</Application>
  <PresentationFormat>On-screen Show (4:3)</PresentationFormat>
  <Paragraphs>302</Paragraphs>
  <Slides>49</Slides>
  <Notes>10</Notes>
  <HiddenSlides>0</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Technic</vt:lpstr>
      <vt:lpstr>PowerPoint Presentation</vt:lpstr>
      <vt:lpstr>PowerPoint Presentation</vt:lpstr>
      <vt:lpstr>Who are we and who are You?</vt:lpstr>
      <vt:lpstr>   Poll Everywhere</vt:lpstr>
      <vt:lpstr>Experiences with Autism Instructions for Poll Everywhere:</vt:lpstr>
      <vt:lpstr>PowerPoint Presentation</vt:lpstr>
      <vt:lpstr>Team Goal</vt:lpstr>
      <vt:lpstr>Learner Outcomes</vt:lpstr>
      <vt:lpstr>Activity </vt:lpstr>
      <vt:lpstr>  Essence of Autism</vt:lpstr>
      <vt:lpstr>Building a Foundation to Support Learners with Autism</vt:lpstr>
      <vt:lpstr>Understanding Autism</vt:lpstr>
      <vt:lpstr>Autism Spectrum Disorder</vt:lpstr>
      <vt:lpstr>Autism Spectrum Disorder - ASD  DSM-5 proposed</vt:lpstr>
      <vt:lpstr>Autism  Aut ism</vt:lpstr>
      <vt:lpstr>PowerPoint Presentation</vt:lpstr>
      <vt:lpstr>Autism Etiology</vt:lpstr>
      <vt:lpstr>Autism  </vt:lpstr>
      <vt:lpstr>PowerPoint Presentation</vt:lpstr>
      <vt:lpstr>Asperger’s Disorder (DSM-IV TR) </vt:lpstr>
      <vt:lpstr>Asperger’s Disorder </vt:lpstr>
      <vt:lpstr>Asperger’s Disorder</vt:lpstr>
      <vt:lpstr>Asperger’s Disorder  Academic Competence may    Mask Significant Challenges!</vt:lpstr>
      <vt:lpstr>PowerPoint Presentation</vt:lpstr>
      <vt:lpstr>Student Profile</vt:lpstr>
      <vt:lpstr>Communication, Sensory, Social Challenges across the Spectrum</vt:lpstr>
      <vt:lpstr>Challenges may be  Expressed Through Behavior</vt:lpstr>
      <vt:lpstr>PowerPoint Presentation</vt:lpstr>
      <vt:lpstr>Consider the Whole Person…</vt:lpstr>
      <vt:lpstr>PowerPoint Presentation</vt:lpstr>
      <vt:lpstr>Sensory Processing</vt:lpstr>
      <vt:lpstr>Five Areas of Sensory Processing</vt:lpstr>
      <vt:lpstr>Sensory Processing</vt:lpstr>
      <vt:lpstr>Sensory Motor Activity</vt:lpstr>
      <vt:lpstr>Sensory Motor Activity</vt:lpstr>
      <vt:lpstr>General Tips for Sensory Processing</vt:lpstr>
      <vt:lpstr>Tips for Setting up a Sensory Friendly Classroom</vt:lpstr>
      <vt:lpstr>Tactile Considerations</vt:lpstr>
      <vt:lpstr>Auditory Considerations</vt:lpstr>
      <vt:lpstr>Auditory Considerations</vt:lpstr>
      <vt:lpstr>Auditory Strategies Continued</vt:lpstr>
      <vt:lpstr>Visual Considerations</vt:lpstr>
      <vt:lpstr>Movement Considerations</vt:lpstr>
      <vt:lpstr>What is a Movement Break?</vt:lpstr>
      <vt:lpstr>Examples of Classroom-Friendly Movement Breaks </vt:lpstr>
      <vt:lpstr>Tips for Classroom-Friendly      Fidget Tools</vt:lpstr>
      <vt:lpstr>Examples of Classroom-Friendly Fidget Tools</vt:lpstr>
      <vt:lpstr>Gustatory/Olfactory Strategies</vt:lpstr>
      <vt:lpstr>“Good teachers helped me to achieve success.  Children with autism need to have a structured day, and teachers who know how to be firm but gentle.”                    Temple Grandin, Ph.D.</vt:lpstr>
    </vt:vector>
  </TitlesOfParts>
  <Company>EISC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DSM IV CRITERIA FOR AUTISTIC DISORDER</dc:title>
  <dc:creator>Lynn Chung</dc:creator>
  <cp:lastModifiedBy>michelle.lubetsky</cp:lastModifiedBy>
  <cp:revision>440</cp:revision>
  <cp:lastPrinted>2000-05-19T20:02:25Z</cp:lastPrinted>
  <dcterms:created xsi:type="dcterms:W3CDTF">2000-02-02T20:06:12Z</dcterms:created>
  <dcterms:modified xsi:type="dcterms:W3CDTF">2012-10-05T16:39:46Z</dcterms:modified>
</cp:coreProperties>
</file>